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43" r:id="rId3"/>
    <p:sldId id="331" r:id="rId4"/>
    <p:sldId id="359" r:id="rId5"/>
    <p:sldId id="338" r:id="rId6"/>
    <p:sldId id="332" r:id="rId7"/>
    <p:sldId id="333" r:id="rId8"/>
    <p:sldId id="292" r:id="rId9"/>
    <p:sldId id="335" r:id="rId10"/>
    <p:sldId id="336" r:id="rId11"/>
    <p:sldId id="337" r:id="rId12"/>
    <p:sldId id="280" r:id="rId13"/>
    <p:sldId id="360" r:id="rId14"/>
    <p:sldId id="339" r:id="rId15"/>
    <p:sldId id="340" r:id="rId16"/>
    <p:sldId id="341" r:id="rId17"/>
    <p:sldId id="342" r:id="rId18"/>
    <p:sldId id="348" r:id="rId19"/>
    <p:sldId id="345" r:id="rId20"/>
    <p:sldId id="346" r:id="rId21"/>
    <p:sldId id="347" r:id="rId22"/>
    <p:sldId id="349" r:id="rId23"/>
    <p:sldId id="350" r:id="rId24"/>
    <p:sldId id="361" r:id="rId25"/>
    <p:sldId id="351" r:id="rId26"/>
    <p:sldId id="352" r:id="rId27"/>
    <p:sldId id="277" r:id="rId28"/>
    <p:sldId id="266" r:id="rId29"/>
    <p:sldId id="269" r:id="rId30"/>
    <p:sldId id="357" r:id="rId31"/>
    <p:sldId id="358" r:id="rId32"/>
    <p:sldId id="354" r:id="rId33"/>
    <p:sldId id="355" r:id="rId34"/>
    <p:sldId id="356" r:id="rId35"/>
    <p:sldId id="329" r:id="rId36"/>
    <p:sldId id="344" r:id="rId37"/>
    <p:sldId id="289" r:id="rId38"/>
    <p:sldId id="293" r:id="rId39"/>
    <p:sldId id="28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2FF"/>
    <a:srgbClr val="436624"/>
    <a:srgbClr val="6CAC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29"/>
  </p:normalViewPr>
  <p:slideViewPr>
    <p:cSldViewPr>
      <p:cViewPr varScale="1">
        <p:scale>
          <a:sx n="84" d="100"/>
          <a:sy n="84" d="100"/>
        </p:scale>
        <p:origin x="144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baseline="0" dirty="0"/>
              <a:t>Israeli Water Desalination Facilities</a:t>
            </a: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Sheet1!$C$6:$C$9</c:f>
              <c:strCache>
                <c:ptCount val="4"/>
                <c:pt idx="0">
                  <c:v>Ashkelon</c:v>
                </c:pt>
                <c:pt idx="1">
                  <c:v>Palmachim</c:v>
                </c:pt>
                <c:pt idx="2">
                  <c:v>Hadera</c:v>
                </c:pt>
                <c:pt idx="3">
                  <c:v>Sorek</c:v>
                </c:pt>
              </c:strCache>
            </c:strRef>
          </c:cat>
          <c:val>
            <c:numRef>
              <c:f>Sheet1!$D$6:$D$9</c:f>
              <c:numCache>
                <c:formatCode>General</c:formatCode>
                <c:ptCount val="4"/>
                <c:pt idx="0">
                  <c:v>120</c:v>
                </c:pt>
                <c:pt idx="1">
                  <c:v>45</c:v>
                </c:pt>
                <c:pt idx="2">
                  <c:v>127</c:v>
                </c:pt>
                <c:pt idx="3">
                  <c:v>228</c:v>
                </c:pt>
              </c:numCache>
            </c:numRef>
          </c:val>
        </c:ser>
        <c:dLbls>
          <c:showLegendKey val="0"/>
          <c:showVal val="0"/>
          <c:showCatName val="0"/>
          <c:showSerName val="0"/>
          <c:showPercent val="0"/>
          <c:showBubbleSize val="0"/>
        </c:dLbls>
        <c:gapWidth val="100"/>
        <c:overlap val="-24"/>
        <c:axId val="1565147040"/>
        <c:axId val="1565154112"/>
      </c:barChart>
      <c:catAx>
        <c:axId val="156514704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baseline="0" dirty="0" smtClean="0"/>
                  <a:t>Desalination Plant</a:t>
                </a:r>
                <a:endParaRPr lang="en-US" sz="1600" baseline="0" dirty="0"/>
              </a:p>
            </c:rich>
          </c:tx>
          <c:layout>
            <c:manualLayout>
              <c:xMode val="edge"/>
              <c:yMode val="edge"/>
              <c:x val="0.39750850053335102"/>
              <c:y val="0.9068906865362900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565154112"/>
        <c:crosses val="autoZero"/>
        <c:auto val="1"/>
        <c:lblAlgn val="ctr"/>
        <c:lblOffset val="100"/>
        <c:noMultiLvlLbl val="0"/>
      </c:catAx>
      <c:valAx>
        <c:axId val="15651541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baseline="0" dirty="0"/>
                  <a:t>Millions </a:t>
                </a:r>
                <a:r>
                  <a:rPr lang="en-US" sz="1600" baseline="0" dirty="0" smtClean="0"/>
                  <a:t>of m</a:t>
                </a:r>
                <a:r>
                  <a:rPr lang="en-US" sz="1600" baseline="30000" dirty="0" smtClean="0"/>
                  <a:t>3</a:t>
                </a:r>
                <a:r>
                  <a:rPr lang="en-US" sz="1600" baseline="0" dirty="0" smtClean="0"/>
                  <a:t>/year</a:t>
                </a:r>
                <a:endParaRPr lang="en-US" sz="1600" baseline="0" dirty="0"/>
              </a:p>
            </c:rich>
          </c:tx>
          <c:layout>
            <c:manualLayout>
              <c:xMode val="edge"/>
              <c:yMode val="edge"/>
              <c:x val="1.9851791365362401E-2"/>
              <c:y val="0.2127111265370149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565147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solidFill>
                  <a:schemeClr val="tx1"/>
                </a:solidFill>
              </a:rPr>
              <a:t>Short-Term</a:t>
            </a:r>
            <a:r>
              <a:rPr lang="en-US" sz="1800" baseline="0">
                <a:solidFill>
                  <a:schemeClr val="tx1"/>
                </a:solidFill>
              </a:rPr>
              <a:t> Options</a:t>
            </a:r>
            <a:endParaRPr lang="en-US" sz="1800">
              <a:solidFill>
                <a:schemeClr val="tx1"/>
              </a:solidFill>
            </a:endParaRPr>
          </a:p>
        </c:rich>
      </c:tx>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31859C"/>
              </a:solidFill>
              <a:ln>
                <a:noFill/>
              </a:ln>
              <a:effectLst/>
            </c:spPr>
          </c:dPt>
          <c:dPt>
            <c:idx val="1"/>
            <c:invertIfNegative val="0"/>
            <c:bubble3D val="0"/>
            <c:spPr>
              <a:solidFill>
                <a:srgbClr val="2FD41C"/>
              </a:solidFill>
              <a:ln>
                <a:noFill/>
              </a:ln>
              <a:effectLst/>
            </c:spPr>
          </c:dPt>
          <c:dPt>
            <c:idx val="2"/>
            <c:invertIfNegative val="0"/>
            <c:bubble3D val="0"/>
            <c:spPr>
              <a:solidFill>
                <a:srgbClr val="C5BE97"/>
              </a:solidFill>
              <a:ln>
                <a:noFill/>
              </a:ln>
              <a:effectLst/>
            </c:spPr>
          </c:dPt>
          <c:dPt>
            <c:idx val="3"/>
            <c:invertIfNegative val="0"/>
            <c:bubble3D val="0"/>
            <c:spPr>
              <a:solidFill>
                <a:srgbClr val="EF220A"/>
              </a:solidFill>
              <a:ln>
                <a:noFill/>
              </a:ln>
              <a:effectLst/>
            </c:spPr>
          </c:dPt>
          <c:cat>
            <c:strRef>
              <c:f>Sheet1!$A$1:$A$4</c:f>
              <c:strCache>
                <c:ptCount val="4"/>
                <c:pt idx="0">
                  <c:v>Agricultural Water Use Efficiency</c:v>
                </c:pt>
                <c:pt idx="1">
                  <c:v>Precipitation Enhancement</c:v>
                </c:pt>
                <c:pt idx="2">
                  <c:v>Ground Water Storage</c:v>
                </c:pt>
                <c:pt idx="3">
                  <c:v>Urban Water Use Efficiency</c:v>
                </c:pt>
              </c:strCache>
            </c:strRef>
          </c:cat>
          <c:val>
            <c:numRef>
              <c:f>Sheet1!$B$1:$B$4</c:f>
              <c:numCache>
                <c:formatCode>General</c:formatCode>
                <c:ptCount val="4"/>
                <c:pt idx="0">
                  <c:v>0.5</c:v>
                </c:pt>
                <c:pt idx="1">
                  <c:v>0.34</c:v>
                </c:pt>
                <c:pt idx="2">
                  <c:v>1.32</c:v>
                </c:pt>
                <c:pt idx="3">
                  <c:v>2.2000000000000002</c:v>
                </c:pt>
              </c:numCache>
            </c:numRef>
          </c:val>
        </c:ser>
        <c:dLbls>
          <c:showLegendKey val="0"/>
          <c:showVal val="0"/>
          <c:showCatName val="0"/>
          <c:showSerName val="0"/>
          <c:showPercent val="0"/>
          <c:showBubbleSize val="0"/>
        </c:dLbls>
        <c:gapWidth val="77"/>
        <c:overlap val="-27"/>
        <c:axId val="1565154656"/>
        <c:axId val="1565143776"/>
      </c:barChart>
      <c:catAx>
        <c:axId val="156515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65143776"/>
        <c:crosses val="autoZero"/>
        <c:auto val="1"/>
        <c:lblAlgn val="ctr"/>
        <c:lblOffset val="100"/>
        <c:noMultiLvlLbl val="0"/>
      </c:catAx>
      <c:valAx>
        <c:axId val="15651437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200" dirty="0">
                    <a:solidFill>
                      <a:schemeClr val="tx1"/>
                    </a:solidFill>
                  </a:rPr>
                  <a:t>Additional Annual Water </a:t>
                </a:r>
                <a:r>
                  <a:rPr lang="en-US" sz="1200" dirty="0" smtClean="0">
                    <a:solidFill>
                      <a:schemeClr val="tx1"/>
                    </a:solidFill>
                  </a:rPr>
                  <a:t>Potential</a:t>
                </a:r>
              </a:p>
              <a:p>
                <a:pPr>
                  <a:defRPr>
                    <a:solidFill>
                      <a:schemeClr val="tx1"/>
                    </a:solidFill>
                  </a:defRPr>
                </a:pPr>
                <a:r>
                  <a:rPr lang="en-US" sz="1200" dirty="0" smtClean="0">
                    <a:solidFill>
                      <a:schemeClr val="tx1"/>
                    </a:solidFill>
                  </a:rPr>
                  <a:t> </a:t>
                </a:r>
                <a:r>
                  <a:rPr lang="en-US" sz="1200" dirty="0">
                    <a:solidFill>
                      <a:schemeClr val="tx1"/>
                    </a:solidFill>
                  </a:rPr>
                  <a:t>(Million</a:t>
                </a:r>
                <a:r>
                  <a:rPr lang="en-US" sz="1200" baseline="0" dirty="0">
                    <a:solidFill>
                      <a:schemeClr val="tx1"/>
                    </a:solidFill>
                  </a:rPr>
                  <a:t> </a:t>
                </a:r>
                <a:r>
                  <a:rPr lang="en-US" sz="1200" baseline="0" dirty="0" smtClean="0">
                    <a:solidFill>
                      <a:schemeClr val="tx1"/>
                    </a:solidFill>
                  </a:rPr>
                  <a:t>Acre Ft/Year</a:t>
                </a:r>
                <a:r>
                  <a:rPr lang="en-US" sz="1200" baseline="0" dirty="0">
                    <a:solidFill>
                      <a:schemeClr val="tx1"/>
                    </a:solidFill>
                  </a:rPr>
                  <a:t>)</a:t>
                </a:r>
                <a:endParaRPr lang="en-US" sz="1200" dirty="0">
                  <a:solidFill>
                    <a:schemeClr val="tx1"/>
                  </a:solidFill>
                </a:endParaRPr>
              </a:p>
            </c:rich>
          </c:tx>
          <c:layout>
            <c:manualLayout>
              <c:xMode val="edge"/>
              <c:yMode val="edge"/>
              <c:x val="1.85185185185185E-2"/>
              <c:y val="0.157566831923787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6515465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Long-Term Options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EF220A"/>
            </a:solidFill>
            <a:ln>
              <a:noFill/>
            </a:ln>
            <a:effectLst/>
          </c:spPr>
          <c:invertIfNegative val="0"/>
          <c:dPt>
            <c:idx val="0"/>
            <c:invertIfNegative val="0"/>
            <c:bubble3D val="0"/>
            <c:spPr>
              <a:solidFill>
                <a:srgbClr val="31859C"/>
              </a:solidFill>
              <a:ln>
                <a:noFill/>
              </a:ln>
              <a:effectLst/>
            </c:spPr>
          </c:dPt>
          <c:dPt>
            <c:idx val="1"/>
            <c:invertIfNegative val="0"/>
            <c:bubble3D val="0"/>
            <c:spPr>
              <a:solidFill>
                <a:srgbClr val="2FD41C"/>
              </a:solidFill>
              <a:ln>
                <a:noFill/>
              </a:ln>
              <a:effectLst/>
            </c:spPr>
          </c:dPt>
          <c:dPt>
            <c:idx val="2"/>
            <c:invertIfNegative val="0"/>
            <c:bubble3D val="0"/>
            <c:spPr>
              <a:solidFill>
                <a:srgbClr val="C5BE97"/>
              </a:solidFill>
              <a:ln>
                <a:noFill/>
              </a:ln>
              <a:effectLst/>
            </c:spPr>
          </c:dPt>
          <c:cat>
            <c:strRef>
              <c:f>Sheet1!$A$6:$A$9</c:f>
              <c:strCache>
                <c:ptCount val="4"/>
                <c:pt idx="0">
                  <c:v>Surface Storage (CALFED)</c:v>
                </c:pt>
                <c:pt idx="1">
                  <c:v>Conveyance</c:v>
                </c:pt>
                <c:pt idx="2">
                  <c:v>Ocean/Brackish Water Desalination</c:v>
                </c:pt>
                <c:pt idx="3">
                  <c:v>Recycled Municipal Water</c:v>
                </c:pt>
              </c:strCache>
            </c:strRef>
          </c:cat>
          <c:val>
            <c:numRef>
              <c:f>Sheet1!$B$6:$B$9</c:f>
              <c:numCache>
                <c:formatCode>General</c:formatCode>
                <c:ptCount val="4"/>
                <c:pt idx="0">
                  <c:v>0.54</c:v>
                </c:pt>
                <c:pt idx="1">
                  <c:v>0.35</c:v>
                </c:pt>
                <c:pt idx="2">
                  <c:v>0.37</c:v>
                </c:pt>
                <c:pt idx="3">
                  <c:v>1.2</c:v>
                </c:pt>
              </c:numCache>
            </c:numRef>
          </c:val>
        </c:ser>
        <c:dLbls>
          <c:showLegendKey val="0"/>
          <c:showVal val="0"/>
          <c:showCatName val="0"/>
          <c:showSerName val="0"/>
          <c:showPercent val="0"/>
          <c:showBubbleSize val="0"/>
        </c:dLbls>
        <c:gapWidth val="103"/>
        <c:overlap val="-27"/>
        <c:axId val="1565144864"/>
        <c:axId val="1565148128"/>
      </c:barChart>
      <c:catAx>
        <c:axId val="156514486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565148128"/>
        <c:crosses val="autoZero"/>
        <c:auto val="1"/>
        <c:lblAlgn val="ctr"/>
        <c:lblOffset val="100"/>
        <c:noMultiLvlLbl val="0"/>
      </c:catAx>
      <c:valAx>
        <c:axId val="1565148128"/>
        <c:scaling>
          <c:orientation val="minMax"/>
          <c:max val="2.5"/>
        </c:scaling>
        <c:delete val="1"/>
        <c:axPos val="r"/>
        <c:numFmt formatCode="General" sourceLinked="1"/>
        <c:majorTickMark val="none"/>
        <c:minorTickMark val="none"/>
        <c:tickLblPos val="nextTo"/>
        <c:crossAx val="1565144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2FD41C"/>
            </a:solidFill>
          </c:spPr>
          <c:dPt>
            <c:idx val="0"/>
            <c:bubble3D val="0"/>
            <c:spPr>
              <a:solidFill>
                <a:srgbClr val="953634"/>
              </a:solidFill>
              <a:ln w="19050">
                <a:solidFill>
                  <a:schemeClr val="lt1"/>
                </a:solidFill>
              </a:ln>
              <a:effectLst/>
            </c:spPr>
          </c:dPt>
          <c:dPt>
            <c:idx val="1"/>
            <c:bubble3D val="0"/>
            <c:spPr>
              <a:solidFill>
                <a:srgbClr val="31859C"/>
              </a:solidFill>
              <a:ln w="19050">
                <a:solidFill>
                  <a:schemeClr val="lt1"/>
                </a:solidFill>
              </a:ln>
              <a:effectLst/>
            </c:spPr>
          </c:dPt>
          <c:dPt>
            <c:idx val="2"/>
            <c:bubble3D val="0"/>
            <c:spPr>
              <a:solidFill>
                <a:srgbClr val="2FD41C"/>
              </a:solidFill>
              <a:ln w="19050">
                <a:solidFill>
                  <a:schemeClr val="lt1"/>
                </a:solidFill>
              </a:ln>
              <a:effectLst/>
            </c:spPr>
          </c:dPt>
          <c:dLbls>
            <c:dLbl>
              <c:idx val="0"/>
              <c:layout>
                <c:manualLayout>
                  <c:x val="2.0779220779220699E-2"/>
                  <c:y val="-4.6511627906976702E-2"/>
                </c:manualLayout>
              </c:layout>
              <c:tx>
                <c:rich>
                  <a:bodyPr/>
                  <a:lstStyle/>
                  <a:p>
                    <a:r>
                      <a:rPr lang="en-US" dirty="0" smtClean="0"/>
                      <a:t>$</a:t>
                    </a:r>
                    <a:fld id="{D9C3C75F-CBB1-B44A-8038-027583184772}" type="VALUE">
                      <a:rPr lang="en-US" smtClean="0"/>
                      <a:pPr/>
                      <a:t>[VALUE]</a:t>
                    </a:fld>
                    <a:endParaRPr lang="en-US" dirty="0" smtClean="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smtClean="0"/>
                      <a:t>$</a:t>
                    </a:r>
                    <a:fld id="{0B9ABC85-EB96-2B4D-BF33-AF22DBDBCA02}" type="VALUE">
                      <a:rPr lang="en-US" smtClean="0"/>
                      <a:pPr/>
                      <a:t>[VALUE]</a:t>
                    </a:fld>
                    <a:endParaRPr lang="en-US" smtClean="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smtClean="0"/>
                      <a:t>$</a:t>
                    </a:r>
                    <a:fld id="{32D840FD-DABD-1B45-8211-1B943C2493E2}" type="VALUE">
                      <a:rPr lang="en-US" smtClean="0"/>
                      <a:pPr/>
                      <a:t>[VALUE]</a:t>
                    </a:fld>
                    <a:endParaRPr lang="en-US" smtClean="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Sheet1!$K$8:$K$10</c:f>
              <c:strCache>
                <c:ptCount val="3"/>
                <c:pt idx="0">
                  <c:v>System MSRP</c:v>
                </c:pt>
                <c:pt idx="1">
                  <c:v>Installation Fee</c:v>
                </c:pt>
                <c:pt idx="2">
                  <c:v>Yearly Maintenance</c:v>
                </c:pt>
              </c:strCache>
            </c:strRef>
          </c:cat>
          <c:val>
            <c:numRef>
              <c:f>Sheet1!$L$8:$L$10</c:f>
              <c:numCache>
                <c:formatCode>General</c:formatCode>
                <c:ptCount val="3"/>
                <c:pt idx="0">
                  <c:v>6980</c:v>
                </c:pt>
                <c:pt idx="1">
                  <c:v>1560</c:v>
                </c:pt>
                <c:pt idx="2">
                  <c:v>236</c:v>
                </c:pt>
              </c:numCache>
            </c:numRef>
          </c:val>
        </c:ser>
        <c:dLbls>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8519797525309301"/>
          <c:y val="0.222713035870516"/>
          <c:w val="0.29254668166479197"/>
          <c:h val="0.308678623505394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NPV Over a 15 Year Operating Period</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97014812803572E-2"/>
          <c:y val="0.117124025447438"/>
          <c:w val="0.895394304160256"/>
          <c:h val="0.84218077934626401"/>
        </c:manualLayout>
      </c:layout>
      <c:barChart>
        <c:barDir val="col"/>
        <c:grouping val="clustered"/>
        <c:varyColors val="0"/>
        <c:ser>
          <c:idx val="0"/>
          <c:order val="0"/>
          <c:spPr>
            <a:solidFill>
              <a:srgbClr val="953634"/>
            </a:solidFill>
            <a:ln>
              <a:noFill/>
            </a:ln>
            <a:effectLst/>
          </c:spPr>
          <c:invertIfNegative val="0"/>
          <c:dPt>
            <c:idx val="0"/>
            <c:invertIfNegative val="0"/>
            <c:bubble3D val="0"/>
            <c:spPr>
              <a:solidFill>
                <a:srgbClr val="2FD41C"/>
              </a:solidFill>
              <a:ln>
                <a:noFill/>
              </a:ln>
              <a:effectLst/>
            </c:spPr>
          </c:dPt>
          <c:dPt>
            <c:idx val="1"/>
            <c:invertIfNegative val="1"/>
            <c:bubble3D val="0"/>
            <c:spPr>
              <a:solidFill>
                <a:srgbClr val="31859C"/>
              </a:solidFill>
              <a:ln>
                <a:noFill/>
              </a:ln>
              <a:effectLst/>
            </c:spPr>
          </c:dPt>
          <c:dLbls>
            <c:dLbl>
              <c:idx val="3"/>
              <c:layout>
                <c:manualLayout>
                  <c:x val="3.86473429951684E-3"/>
                  <c:y val="0.108843537414966"/>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9323671497586E-3"/>
                  <c:y val="0.15306122448979601"/>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Sheet1!$A$1:$A$6</c:f>
              <c:strCache>
                <c:ptCount val="6"/>
                <c:pt idx="0">
                  <c:v>Sharing (MBR)</c:v>
                </c:pt>
                <c:pt idx="1">
                  <c:v>Sharing (CW)</c:v>
                </c:pt>
                <c:pt idx="2">
                  <c:v>Individual Residential (CW)</c:v>
                </c:pt>
                <c:pt idx="3">
                  <c:v>Individual Office (CW)</c:v>
                </c:pt>
                <c:pt idx="4">
                  <c:v>Individual Residential (MBR)</c:v>
                </c:pt>
                <c:pt idx="5">
                  <c:v>Individual Office (MBR)</c:v>
                </c:pt>
              </c:strCache>
            </c:strRef>
          </c:cat>
          <c:val>
            <c:numRef>
              <c:f>Sheet1!$B$1:$B$6</c:f>
              <c:numCache>
                <c:formatCode>General</c:formatCode>
                <c:ptCount val="6"/>
                <c:pt idx="0">
                  <c:v>332.4515999999997</c:v>
                </c:pt>
                <c:pt idx="1">
                  <c:v>237.91560000000001</c:v>
                </c:pt>
                <c:pt idx="2">
                  <c:v>158.9016</c:v>
                </c:pt>
                <c:pt idx="3">
                  <c:v>-13.837199999999999</c:v>
                </c:pt>
                <c:pt idx="4">
                  <c:v>183.50280000000001</c:v>
                </c:pt>
                <c:pt idx="5">
                  <c:v>-41.308800000000012</c:v>
                </c:pt>
              </c:numCache>
            </c:numRef>
          </c:val>
        </c:ser>
        <c:dLbls>
          <c:showLegendKey val="0"/>
          <c:showVal val="0"/>
          <c:showCatName val="0"/>
          <c:showSerName val="0"/>
          <c:showPercent val="0"/>
          <c:showBubbleSize val="0"/>
        </c:dLbls>
        <c:gapWidth val="114"/>
        <c:overlap val="-27"/>
        <c:axId val="1565150848"/>
        <c:axId val="1565151392"/>
      </c:barChart>
      <c:catAx>
        <c:axId val="156515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565151392"/>
        <c:crosses val="autoZero"/>
        <c:auto val="1"/>
        <c:lblAlgn val="ctr"/>
        <c:lblOffset val="100"/>
        <c:noMultiLvlLbl val="0"/>
      </c:catAx>
      <c:valAx>
        <c:axId val="156515139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50" b="0">
                    <a:solidFill>
                      <a:schemeClr val="tx1"/>
                    </a:solidFill>
                  </a:rPr>
                  <a:t>Net Present Value</a:t>
                </a:r>
                <a:r>
                  <a:rPr lang="en-US" sz="1050" b="0" baseline="0">
                    <a:solidFill>
                      <a:schemeClr val="tx1"/>
                    </a:solidFill>
                  </a:rPr>
                  <a:t> (Thousads $US)</a:t>
                </a:r>
                <a:endParaRPr lang="en-US" sz="1050" b="0">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515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E63C8D-2D42-4B5C-9565-E0EF4B984814}" type="datetimeFigureOut">
              <a:rPr lang="en-US" smtClean="0"/>
              <a:t>8/5/2015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9E6947-75BE-4EA6-AFAA-93B7478FFA18}" type="slidenum">
              <a:rPr lang="en-US" smtClean="0"/>
              <a:t>‹#›</a:t>
            </a:fld>
            <a:endParaRPr lang="en-US" dirty="0"/>
          </a:p>
        </p:txBody>
      </p:sp>
    </p:spTree>
    <p:extLst>
      <p:ext uri="{BB962C8B-B14F-4D97-AF65-F5344CB8AC3E}">
        <p14:creationId xmlns:p14="http://schemas.microsoft.com/office/powerpoint/2010/main" val="286999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E6947-75BE-4EA6-AFAA-93B7478FFA18}" type="slidenum">
              <a:rPr lang="en-US" smtClean="0"/>
              <a:t>3</a:t>
            </a:fld>
            <a:endParaRPr lang="en-US" dirty="0"/>
          </a:p>
        </p:txBody>
      </p:sp>
    </p:spTree>
    <p:extLst>
      <p:ext uri="{BB962C8B-B14F-4D97-AF65-F5344CB8AC3E}">
        <p14:creationId xmlns:p14="http://schemas.microsoft.com/office/powerpoint/2010/main" val="393093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8481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E6947-75BE-4EA6-AFAA-93B7478FFA18}" type="slidenum">
              <a:rPr lang="en-US" smtClean="0"/>
              <a:t>5</a:t>
            </a:fld>
            <a:endParaRPr lang="en-US" dirty="0"/>
          </a:p>
        </p:txBody>
      </p:sp>
    </p:spTree>
    <p:extLst>
      <p:ext uri="{BB962C8B-B14F-4D97-AF65-F5344CB8AC3E}">
        <p14:creationId xmlns:p14="http://schemas.microsoft.com/office/powerpoint/2010/main" val="230901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http://www.mercurynews.com/science/ci_25859513/nations-largest-ocean-desalination-plant-goes-up-near</a:t>
            </a:r>
          </a:p>
          <a:p>
            <a:r>
              <a:rPr lang="en-US" dirty="0" smtClean="0"/>
              <a:t>http://www.amtaorg.com/water-desalination-processes</a:t>
            </a:r>
          </a:p>
          <a:p>
            <a:r>
              <a:rPr lang="en-US" dirty="0" smtClean="0"/>
              <a:t>http://www.sswm.info/content/desalination</a:t>
            </a:r>
            <a:endParaRPr lang="en-US" dirty="0"/>
          </a:p>
        </p:txBody>
      </p:sp>
      <p:sp>
        <p:nvSpPr>
          <p:cNvPr id="4" name="Slide Number Placeholder 3"/>
          <p:cNvSpPr>
            <a:spLocks noGrp="1"/>
          </p:cNvSpPr>
          <p:nvPr>
            <p:ph type="sldNum" sz="quarter" idx="10"/>
          </p:nvPr>
        </p:nvSpPr>
        <p:spPr/>
        <p:txBody>
          <a:bodyPr/>
          <a:lstStyle/>
          <a:p>
            <a:fld id="{6E9E6947-75BE-4EA6-AFAA-93B7478FFA18}" type="slidenum">
              <a:rPr lang="en-US" smtClean="0"/>
              <a:t>8</a:t>
            </a:fld>
            <a:endParaRPr lang="en-US" dirty="0"/>
          </a:p>
        </p:txBody>
      </p:sp>
    </p:spTree>
    <p:extLst>
      <p:ext uri="{BB962C8B-B14F-4D97-AF65-F5344CB8AC3E}">
        <p14:creationId xmlns:p14="http://schemas.microsoft.com/office/powerpoint/2010/main" val="45215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90571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Ocean water will be pumped to the desalination plant, where it will undergo a sand/anthracite fi ltration process to remove suspended particles from the water. Then, the water will be pumped through reverse-osmosis membranes that remove salts and other dissolved particles. Essential minerals will be added back into the water before it is piped to the Water Authority’s aqueduct as drinking water. </a:t>
            </a:r>
          </a:p>
          <a:p>
            <a:endParaRPr lang="en-US" dirty="0" smtClean="0"/>
          </a:p>
          <a:p>
            <a:r>
              <a:rPr lang="en-US" dirty="0" smtClean="0"/>
              <a:t>Both</a:t>
            </a:r>
            <a:r>
              <a:rPr lang="en-US" baseline="0" dirty="0" smtClean="0"/>
              <a:t> plants use reverse osmosis</a:t>
            </a:r>
          </a:p>
          <a:p>
            <a:r>
              <a:rPr lang="en-US" baseline="0" dirty="0" smtClean="0"/>
              <a:t>http://www.sdcwa.org/sites/default/files/desal-carlsbad-fs-single.pdf</a:t>
            </a:r>
          </a:p>
          <a:p>
            <a:r>
              <a:rPr lang="en-US" dirty="0" smtClean="0"/>
              <a:t>http://www.socalgreenrealestateblog.com/will-desalination-solve-californias-water-crisis/</a:t>
            </a:r>
          </a:p>
          <a:p>
            <a:r>
              <a:rPr lang="en-US" dirty="0" smtClean="0"/>
              <a:t>http://www.santabarbaraca.gov/gov/depts/pw/resources/system/sources/desalination.asp</a:t>
            </a:r>
          </a:p>
          <a:p>
            <a:r>
              <a:rPr lang="en-US" dirty="0" smtClean="0"/>
              <a:t>http://butier.com/projects/carlsbad-50-mgd-seawater-desalination-plant-and-product-water-pipeline/</a:t>
            </a:r>
          </a:p>
          <a:p>
            <a:endParaRPr lang="en-US" dirty="0" smtClean="0"/>
          </a:p>
        </p:txBody>
      </p:sp>
      <p:sp>
        <p:nvSpPr>
          <p:cNvPr id="4" name="Slide Number Placeholder 3"/>
          <p:cNvSpPr>
            <a:spLocks noGrp="1"/>
          </p:cNvSpPr>
          <p:nvPr>
            <p:ph type="sldNum" sz="quarter" idx="10"/>
          </p:nvPr>
        </p:nvSpPr>
        <p:spPr/>
        <p:txBody>
          <a:bodyPr/>
          <a:lstStyle/>
          <a:p>
            <a:fld id="{6E9E6947-75BE-4EA6-AFAA-93B7478FFA18}" type="slidenum">
              <a:rPr lang="en-US" smtClean="0"/>
              <a:t>12</a:t>
            </a:fld>
            <a:endParaRPr lang="en-US" dirty="0"/>
          </a:p>
        </p:txBody>
      </p:sp>
    </p:spTree>
    <p:extLst>
      <p:ext uri="{BB962C8B-B14F-4D97-AF65-F5344CB8AC3E}">
        <p14:creationId xmlns:p14="http://schemas.microsoft.com/office/powerpoint/2010/main" val="222934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E6947-75BE-4EA6-AFAA-93B7478FFA18}" type="slidenum">
              <a:rPr lang="en-US" smtClean="0"/>
              <a:t>14</a:t>
            </a:fld>
            <a:endParaRPr lang="en-US" dirty="0"/>
          </a:p>
        </p:txBody>
      </p:sp>
    </p:spTree>
    <p:extLst>
      <p:ext uri="{BB962C8B-B14F-4D97-AF65-F5344CB8AC3E}">
        <p14:creationId xmlns:p14="http://schemas.microsoft.com/office/powerpoint/2010/main" val="1270194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90000"/>
              </a:lnSpc>
              <a:spcBef>
                <a:spcPts val="1000"/>
              </a:spcBef>
              <a:buFont typeface="Arial"/>
              <a:buChar char="•"/>
              <a:defRPr/>
            </a:pPr>
            <a:r>
              <a:rPr lang="en-US" dirty="0" smtClean="0">
                <a:solidFill>
                  <a:sysClr val="windowText" lastClr="000000"/>
                </a:solidFill>
              </a:rPr>
              <a:t>Public Relations and Practices</a:t>
            </a:r>
          </a:p>
          <a:p>
            <a:pPr marL="228600" lvl="0" indent="-228600">
              <a:lnSpc>
                <a:spcPct val="90000"/>
              </a:lnSpc>
              <a:spcBef>
                <a:spcPts val="1000"/>
              </a:spcBef>
              <a:buFont typeface="Arial"/>
              <a:buChar char="•"/>
              <a:defRPr/>
            </a:pPr>
            <a:r>
              <a:rPr lang="en-US" dirty="0" smtClean="0">
                <a:solidFill>
                  <a:sysClr val="windowText" lastClr="000000"/>
                </a:solidFill>
              </a:rPr>
              <a:t>Reasonable Use Laws </a:t>
            </a:r>
          </a:p>
          <a:p>
            <a:pPr marL="228600" lvl="0" indent="-228600">
              <a:lnSpc>
                <a:spcPct val="90000"/>
              </a:lnSpc>
              <a:spcBef>
                <a:spcPts val="1000"/>
              </a:spcBef>
              <a:buFont typeface="Arial"/>
              <a:buChar char="•"/>
              <a:defRPr/>
            </a:pPr>
            <a:r>
              <a:rPr lang="en-US" dirty="0" smtClean="0">
                <a:solidFill>
                  <a:sysClr val="windowText" lastClr="000000"/>
                </a:solidFill>
              </a:rPr>
              <a:t>Water Supply Reliability</a:t>
            </a:r>
          </a:p>
          <a:p>
            <a:endParaRPr lang="en-US" dirty="0"/>
          </a:p>
        </p:txBody>
      </p:sp>
      <p:sp>
        <p:nvSpPr>
          <p:cNvPr id="4" name="Slide Number Placeholder 3"/>
          <p:cNvSpPr>
            <a:spLocks noGrp="1"/>
          </p:cNvSpPr>
          <p:nvPr>
            <p:ph type="sldNum" sz="quarter" idx="10"/>
          </p:nvPr>
        </p:nvSpPr>
        <p:spPr/>
        <p:txBody>
          <a:bodyPr/>
          <a:lstStyle/>
          <a:p>
            <a:fld id="{6E9E6947-75BE-4EA6-AFAA-93B7478FFA18}" type="slidenum">
              <a:rPr lang="en-US" smtClean="0"/>
              <a:t>19</a:t>
            </a:fld>
            <a:endParaRPr lang="en-US" dirty="0"/>
          </a:p>
        </p:txBody>
      </p:sp>
    </p:spTree>
    <p:extLst>
      <p:ext uri="{BB962C8B-B14F-4D97-AF65-F5344CB8AC3E}">
        <p14:creationId xmlns:p14="http://schemas.microsoft.com/office/powerpoint/2010/main" val="771151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E6947-75BE-4EA6-AFAA-93B7478FFA18}" type="slidenum">
              <a:rPr lang="en-US" smtClean="0"/>
              <a:t>35</a:t>
            </a:fld>
            <a:endParaRPr lang="en-US" dirty="0"/>
          </a:p>
        </p:txBody>
      </p:sp>
    </p:spTree>
    <p:extLst>
      <p:ext uri="{BB962C8B-B14F-4D97-AF65-F5344CB8AC3E}">
        <p14:creationId xmlns:p14="http://schemas.microsoft.com/office/powerpoint/2010/main" val="300609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9257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1479410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1823244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6650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219796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994776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307254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302731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50560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55737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1437022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611B45-C785-408A-BC1D-B474E2D08355}" type="datetimeFigureOut">
              <a:rPr lang="en-US" smtClean="0"/>
              <a:t>8/5/2015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20AF32-9E22-4D36-9B3B-D07AB98B1EB2}" type="slidenum">
              <a:rPr lang="en-US" smtClean="0"/>
              <a:t>‹#›</a:t>
            </a:fld>
            <a:endParaRPr lang="en-US" dirty="0"/>
          </a:p>
        </p:txBody>
      </p:sp>
    </p:spTree>
    <p:extLst>
      <p:ext uri="{BB962C8B-B14F-4D97-AF65-F5344CB8AC3E}">
        <p14:creationId xmlns:p14="http://schemas.microsoft.com/office/powerpoint/2010/main" val="172505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11B45-C785-408A-BC1D-B474E2D08355}" type="datetimeFigureOut">
              <a:rPr lang="en-US" smtClean="0"/>
              <a:t>8/5/2015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0AF32-9E22-4D36-9B3B-D07AB98B1EB2}" type="slidenum">
              <a:rPr lang="en-US" smtClean="0"/>
              <a:t>‹#›</a:t>
            </a:fld>
            <a:endParaRPr lang="en-US" dirty="0"/>
          </a:p>
        </p:txBody>
      </p:sp>
    </p:spTree>
    <p:extLst>
      <p:ext uri="{BB962C8B-B14F-4D97-AF65-F5344CB8AC3E}">
        <p14:creationId xmlns:p14="http://schemas.microsoft.com/office/powerpoint/2010/main" val="3455560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hyperlink" Target="mailto:geni.org@wrscnews" TargetMode="External"/><Relationship Id="rId5" Type="http://schemas.openxmlformats.org/officeDocument/2006/relationships/image" Target="../media/image30.gif"/><Relationship Id="rId10" Type="http://schemas.openxmlformats.org/officeDocument/2006/relationships/image" Target="../media/image35.gif"/><Relationship Id="rId4" Type="http://schemas.openxmlformats.org/officeDocument/2006/relationships/image" Target="../media/image29.pn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0688"/>
            <a:ext cx="7772400" cy="1470025"/>
          </a:xfrm>
        </p:spPr>
        <p:txBody>
          <a:bodyPr>
            <a:normAutofit fontScale="90000"/>
          </a:bodyPr>
          <a:lstStyle/>
          <a:p>
            <a:r>
              <a:rPr lang="en-US" dirty="0" smtClean="0"/>
              <a:t/>
            </a:r>
            <a:br>
              <a:rPr lang="en-US" dirty="0" smtClean="0"/>
            </a:br>
            <a:r>
              <a:rPr lang="en-US" dirty="0" smtClean="0"/>
              <a:t>Presentation 4 – Better Practices</a:t>
            </a:r>
            <a:br>
              <a:rPr lang="en-US" dirty="0" smtClean="0"/>
            </a:br>
            <a:r>
              <a:rPr lang="en-US" dirty="0" smtClean="0"/>
              <a:t>for </a:t>
            </a:r>
            <a:r>
              <a:rPr lang="en-US" i="1" dirty="0" smtClean="0">
                <a:solidFill>
                  <a:srgbClr val="0070C0"/>
                </a:solidFill>
              </a:rPr>
              <a:t>Water</a:t>
            </a:r>
            <a:r>
              <a:rPr lang="en-US" dirty="0" smtClean="0"/>
              <a:t> and </a:t>
            </a:r>
            <a:r>
              <a:rPr lang="en-US" i="1" dirty="0" smtClean="0">
                <a:solidFill>
                  <a:srgbClr val="00B050"/>
                </a:solidFill>
              </a:rPr>
              <a:t>Energy</a:t>
            </a:r>
            <a:endParaRPr lang="en-US" i="1" dirty="0">
              <a:solidFill>
                <a:srgbClr val="00B050"/>
              </a:solidFill>
            </a:endParaRPr>
          </a:p>
        </p:txBody>
      </p:sp>
      <p:sp>
        <p:nvSpPr>
          <p:cNvPr id="3" name="Subtitle 2"/>
          <p:cNvSpPr>
            <a:spLocks noGrp="1"/>
          </p:cNvSpPr>
          <p:nvPr>
            <p:ph type="subTitle" idx="1"/>
          </p:nvPr>
        </p:nvSpPr>
        <p:spPr>
          <a:xfrm>
            <a:off x="1600200" y="3767268"/>
            <a:ext cx="6400800" cy="1752600"/>
          </a:xfrm>
        </p:spPr>
        <p:txBody>
          <a:bodyPr>
            <a:noAutofit/>
          </a:bodyPr>
          <a:lstStyle/>
          <a:p>
            <a:r>
              <a:rPr lang="en-US" sz="2400" i="1" dirty="0" smtClean="0">
                <a:solidFill>
                  <a:schemeClr val="tx1"/>
                </a:solidFill>
                <a:latin typeface="+mj-lt"/>
              </a:rPr>
              <a:t>Presented by</a:t>
            </a:r>
          </a:p>
          <a:p>
            <a:r>
              <a:rPr lang="en-US" sz="2400" b="1" dirty="0">
                <a:solidFill>
                  <a:schemeClr val="tx1"/>
                </a:solidFill>
              </a:rPr>
              <a:t>Chase Weinholtz</a:t>
            </a:r>
          </a:p>
          <a:p>
            <a:r>
              <a:rPr lang="en-US" sz="2400" b="1" dirty="0">
                <a:solidFill>
                  <a:schemeClr val="tx1"/>
                </a:solidFill>
              </a:rPr>
              <a:t>Derek Frommel</a:t>
            </a:r>
          </a:p>
          <a:p>
            <a:r>
              <a:rPr lang="en-US" sz="2400" b="1" dirty="0" smtClean="0">
                <a:solidFill>
                  <a:schemeClr val="tx1"/>
                </a:solidFill>
              </a:rPr>
              <a:t>Gabriela </a:t>
            </a:r>
            <a:r>
              <a:rPr lang="en-US" sz="2400" b="1" dirty="0">
                <a:solidFill>
                  <a:schemeClr val="tx1"/>
                </a:solidFill>
              </a:rPr>
              <a:t>Simoes</a:t>
            </a:r>
          </a:p>
          <a:p>
            <a:r>
              <a:rPr lang="en-US" sz="2400" b="1" dirty="0" smtClean="0">
                <a:solidFill>
                  <a:schemeClr val="tx1"/>
                </a:solidFill>
              </a:rPr>
              <a:t>Guilherme </a:t>
            </a:r>
            <a:r>
              <a:rPr lang="en-US" sz="2400" b="1" dirty="0">
                <a:solidFill>
                  <a:schemeClr val="tx1"/>
                </a:solidFill>
              </a:rPr>
              <a:t>Barbosa</a:t>
            </a:r>
            <a:endParaRPr lang="en-US" sz="2400" b="1" dirty="0">
              <a:solidFill>
                <a:schemeClr val="tx1"/>
              </a:solidFill>
              <a:latin typeface="+mj-l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5" name="Shape 81"/>
          <p:cNvPicPr preferRelativeResize="0"/>
          <p:nvPr/>
        </p:nvPicPr>
        <p:blipFill rotWithShape="1">
          <a:blip r:embed="rId3">
            <a:alphaModFix/>
          </a:blip>
          <a:srcRect l="7083" t="31666" r="9791" b="29722"/>
          <a:stretch/>
        </p:blipFill>
        <p:spPr>
          <a:xfrm>
            <a:off x="1600200" y="1742946"/>
            <a:ext cx="5700713" cy="1985962"/>
          </a:xfrm>
          <a:prstGeom prst="rect">
            <a:avLst/>
          </a:prstGeom>
          <a:noFill/>
          <a:ln>
            <a:noFill/>
          </a:ln>
        </p:spPr>
      </p:pic>
      <p:sp>
        <p:nvSpPr>
          <p:cNvPr id="6" name="TextBox 5"/>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1</a:t>
            </a:r>
            <a:endParaRPr lang="en-US" sz="3200" b="1" dirty="0">
              <a:solidFill>
                <a:schemeClr val="bg1"/>
              </a:solidFill>
            </a:endParaRPr>
          </a:p>
        </p:txBody>
      </p:sp>
    </p:spTree>
    <p:extLst>
      <p:ext uri="{BB962C8B-B14F-4D97-AF65-F5344CB8AC3E}">
        <p14:creationId xmlns:p14="http://schemas.microsoft.com/office/powerpoint/2010/main" val="1628081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8" name="TextBox 7"/>
          <p:cNvSpPr txBox="1"/>
          <p:nvPr/>
        </p:nvSpPr>
        <p:spPr>
          <a:xfrm>
            <a:off x="6400800" y="6299072"/>
            <a:ext cx="762000" cy="584775"/>
          </a:xfrm>
          <a:prstGeom prst="rect">
            <a:avLst/>
          </a:prstGeom>
          <a:noFill/>
        </p:spPr>
        <p:txBody>
          <a:bodyPr wrap="square" rtlCol="0">
            <a:spAutoFit/>
          </a:bodyPr>
          <a:lstStyle/>
          <a:p>
            <a:r>
              <a:rPr lang="en-US" sz="3200" b="1" dirty="0">
                <a:solidFill>
                  <a:schemeClr val="bg1"/>
                </a:solidFill>
              </a:rPr>
              <a:t>4</a:t>
            </a:r>
          </a:p>
        </p:txBody>
      </p:sp>
      <p:pic>
        <p:nvPicPr>
          <p:cNvPr id="6" name="Content Placeholder 3"/>
          <p:cNvPicPr>
            <a:picLocks noGrp="1" noChangeAspect="1"/>
          </p:cNvPicPr>
          <p:nvPr>
            <p:ph idx="1"/>
          </p:nvPr>
        </p:nvPicPr>
        <p:blipFill>
          <a:blip r:embed="rId3"/>
          <a:stretch>
            <a:fillRect/>
          </a:stretch>
        </p:blipFill>
        <p:spPr>
          <a:xfrm>
            <a:off x="3816878" y="1600200"/>
            <a:ext cx="5167843" cy="3875882"/>
          </a:xfrm>
          <a:prstGeom prst="rect">
            <a:avLst/>
          </a:prstGeom>
        </p:spPr>
      </p:pic>
      <p:sp>
        <p:nvSpPr>
          <p:cNvPr id="7" name="Title 1"/>
          <p:cNvSpPr>
            <a:spLocks noGrp="1"/>
          </p:cNvSpPr>
          <p:nvPr>
            <p:ph type="title"/>
          </p:nvPr>
        </p:nvSpPr>
        <p:spPr>
          <a:xfrm>
            <a:off x="220647" y="-228600"/>
            <a:ext cx="8458200" cy="1221514"/>
          </a:xfrm>
        </p:spPr>
        <p:txBody>
          <a:bodyPr>
            <a:normAutofit/>
          </a:bodyPr>
          <a:lstStyle/>
          <a:p>
            <a:r>
              <a:rPr lang="en-US" sz="3600" dirty="0" smtClean="0">
                <a:latin typeface="+mn-lt"/>
              </a:rPr>
              <a:t>Ashkelon Desalination Plant</a:t>
            </a:r>
            <a:endParaRPr lang="en-US" sz="3600" dirty="0">
              <a:latin typeface="+mn-lt"/>
            </a:endParaRPr>
          </a:p>
        </p:txBody>
      </p:sp>
      <p:sp>
        <p:nvSpPr>
          <p:cNvPr id="2" name="Rectangle 1"/>
          <p:cNvSpPr/>
          <p:nvPr/>
        </p:nvSpPr>
        <p:spPr>
          <a:xfrm>
            <a:off x="220647" y="1733878"/>
            <a:ext cx="3476625" cy="4062651"/>
          </a:xfrm>
          <a:prstGeom prst="rect">
            <a:avLst/>
          </a:prstGeom>
        </p:spPr>
        <p:txBody>
          <a:bodyPr wrap="square">
            <a:spAutoFit/>
          </a:bodyPr>
          <a:lstStyle/>
          <a:p>
            <a:pPr marL="285750" indent="-285750">
              <a:buFont typeface="Arial" panose="020B0604020202020204" pitchFamily="34" charset="0"/>
              <a:buChar char="•"/>
            </a:pPr>
            <a:r>
              <a:rPr lang="en-US" sz="2400" dirty="0"/>
              <a:t>The Ashkelon Plant is a well known desalination plant that uses reverse osmosis</a:t>
            </a:r>
            <a:r>
              <a:rPr lang="en-US" sz="2400" dirty="0" smtClean="0"/>
              <a:t>.</a:t>
            </a:r>
          </a:p>
          <a:p>
            <a:endParaRPr lang="en-US" sz="2400" dirty="0" smtClean="0"/>
          </a:p>
          <a:p>
            <a:pPr marL="285750" indent="-285750">
              <a:buFont typeface="Arial" panose="020B0604020202020204" pitchFamily="34" charset="0"/>
              <a:buChar char="•"/>
            </a:pPr>
            <a:r>
              <a:rPr lang="en-US" sz="2400" dirty="0" smtClean="0"/>
              <a:t>Its maximum output as of 2010 is roughly 120 million m</a:t>
            </a:r>
            <a:r>
              <a:rPr lang="en-US" sz="2400" baseline="30000" dirty="0" smtClean="0"/>
              <a:t>3</a:t>
            </a:r>
            <a:r>
              <a:rPr lang="en-US" sz="2400" dirty="0" smtClean="0"/>
              <a:t>/year.</a:t>
            </a:r>
          </a:p>
          <a:p>
            <a:pPr marL="285750" indent="-285750">
              <a:buFont typeface="Arial" panose="020B0604020202020204" pitchFamily="34" charset="0"/>
              <a:buChar char="•"/>
            </a:pPr>
            <a:endParaRPr lang="en-US" sz="2400" dirty="0"/>
          </a:p>
          <a:p>
            <a:endParaRPr lang="en-US" sz="2400" dirty="0" smtClean="0"/>
          </a:p>
          <a:p>
            <a:pPr marL="285750" indent="-285750">
              <a:buFont typeface="Arial" panose="020B0604020202020204" pitchFamily="34" charset="0"/>
              <a:buChar char="•"/>
            </a:pPr>
            <a:endParaRPr lang="en-US" dirty="0"/>
          </a:p>
        </p:txBody>
      </p:sp>
      <p:sp>
        <p:nvSpPr>
          <p:cNvPr id="9" name="TextBox 8"/>
          <p:cNvSpPr txBox="1"/>
          <p:nvPr/>
        </p:nvSpPr>
        <p:spPr>
          <a:xfrm>
            <a:off x="0" y="5763399"/>
            <a:ext cx="3124200" cy="369332"/>
          </a:xfrm>
          <a:prstGeom prst="rect">
            <a:avLst/>
          </a:prstGeom>
          <a:noFill/>
        </p:spPr>
        <p:txBody>
          <a:bodyPr wrap="square" rtlCol="0">
            <a:spAutoFit/>
          </a:bodyPr>
          <a:lstStyle/>
          <a:p>
            <a:r>
              <a:rPr lang="en-US" i="1" dirty="0" smtClean="0"/>
              <a:t>IDE Technologies</a:t>
            </a:r>
            <a:endParaRPr lang="en-US" i="1" dirty="0"/>
          </a:p>
        </p:txBody>
      </p:sp>
    </p:spTree>
    <p:extLst>
      <p:ext uri="{BB962C8B-B14F-4D97-AF65-F5344CB8AC3E}">
        <p14:creationId xmlns:p14="http://schemas.microsoft.com/office/powerpoint/2010/main" val="24980819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11</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1190" y="6026151"/>
            <a:ext cx="9144000" cy="841131"/>
          </a:xfrm>
          <a:prstGeom prst="rect">
            <a:avLst/>
          </a:prstGeom>
        </p:spPr>
      </p:pic>
      <p:sp>
        <p:nvSpPr>
          <p:cNvPr id="16" name="TextBox 15"/>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5</a:t>
            </a:r>
            <a:endParaRPr lang="en-US" sz="3200" b="1" dirty="0">
              <a:solidFill>
                <a:schemeClr val="bg1"/>
              </a:solidFill>
            </a:endParaRPr>
          </a:p>
        </p:txBody>
      </p:sp>
      <p:pic>
        <p:nvPicPr>
          <p:cNvPr id="5" name="Picture 4"/>
          <p:cNvPicPr>
            <a:picLocks noChangeAspect="1"/>
          </p:cNvPicPr>
          <p:nvPr/>
        </p:nvPicPr>
        <p:blipFill>
          <a:blip r:embed="rId4"/>
          <a:stretch>
            <a:fillRect/>
          </a:stretch>
        </p:blipFill>
        <p:spPr>
          <a:xfrm>
            <a:off x="235466" y="1069114"/>
            <a:ext cx="5777468" cy="4333101"/>
          </a:xfrm>
          <a:prstGeom prst="rect">
            <a:avLst/>
          </a:prstGeom>
        </p:spPr>
      </p:pic>
      <p:sp>
        <p:nvSpPr>
          <p:cNvPr id="6" name="Title 1"/>
          <p:cNvSpPr>
            <a:spLocks noGrp="1"/>
          </p:cNvSpPr>
          <p:nvPr>
            <p:ph type="title"/>
          </p:nvPr>
        </p:nvSpPr>
        <p:spPr>
          <a:xfrm>
            <a:off x="228600" y="-152400"/>
            <a:ext cx="8458200" cy="1221514"/>
          </a:xfrm>
        </p:spPr>
        <p:txBody>
          <a:bodyPr>
            <a:normAutofit/>
          </a:bodyPr>
          <a:lstStyle/>
          <a:p>
            <a:r>
              <a:rPr lang="en-US" sz="3600" dirty="0" smtClean="0">
                <a:latin typeface="+mn-lt"/>
              </a:rPr>
              <a:t>Ashkelon Desalination Site</a:t>
            </a:r>
            <a:endParaRPr lang="en-US" sz="3600" dirty="0">
              <a:latin typeface="+mn-lt"/>
            </a:endParaRPr>
          </a:p>
        </p:txBody>
      </p:sp>
      <p:sp>
        <p:nvSpPr>
          <p:cNvPr id="7" name="TextBox 6"/>
          <p:cNvSpPr txBox="1"/>
          <p:nvPr/>
        </p:nvSpPr>
        <p:spPr>
          <a:xfrm>
            <a:off x="0" y="5763399"/>
            <a:ext cx="3124200" cy="369332"/>
          </a:xfrm>
          <a:prstGeom prst="rect">
            <a:avLst/>
          </a:prstGeom>
          <a:noFill/>
        </p:spPr>
        <p:txBody>
          <a:bodyPr wrap="square" rtlCol="0">
            <a:spAutoFit/>
          </a:bodyPr>
          <a:lstStyle/>
          <a:p>
            <a:r>
              <a:rPr lang="en-US" i="1" dirty="0" smtClean="0"/>
              <a:t>IDE Technologies</a:t>
            </a:r>
            <a:endParaRPr lang="en-US" i="1" dirty="0"/>
          </a:p>
        </p:txBody>
      </p:sp>
      <p:sp>
        <p:nvSpPr>
          <p:cNvPr id="9" name="TextBox 8"/>
          <p:cNvSpPr txBox="1"/>
          <p:nvPr/>
        </p:nvSpPr>
        <p:spPr>
          <a:xfrm>
            <a:off x="6173390" y="2186872"/>
            <a:ext cx="2971800" cy="2246769"/>
          </a:xfrm>
          <a:prstGeom prst="rect">
            <a:avLst/>
          </a:prstGeom>
          <a:noFill/>
        </p:spPr>
        <p:txBody>
          <a:bodyPr wrap="square" rtlCol="0">
            <a:spAutoFit/>
          </a:bodyPr>
          <a:lstStyle/>
          <a:p>
            <a:r>
              <a:rPr lang="en-US" sz="2000" dirty="0" smtClean="0"/>
              <a:t>In fact, the company that developed many of these plants, such as the one in Ashkelon, is constructing the plant in Carlsbad, CA.  The company is called </a:t>
            </a:r>
            <a:r>
              <a:rPr lang="en-US" sz="2000" i="1" dirty="0" smtClean="0"/>
              <a:t>IDE Technologies</a:t>
            </a:r>
            <a:r>
              <a:rPr lang="en-US" sz="2000" dirty="0" smtClean="0"/>
              <a:t>.</a:t>
            </a:r>
            <a:endParaRPr lang="en-US" sz="2000" dirty="0"/>
          </a:p>
        </p:txBody>
      </p:sp>
    </p:spTree>
    <p:extLst>
      <p:ext uri="{BB962C8B-B14F-4D97-AF65-F5344CB8AC3E}">
        <p14:creationId xmlns:p14="http://schemas.microsoft.com/office/powerpoint/2010/main" val="3444208721"/>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0" y="6062010"/>
            <a:ext cx="9144000" cy="841131"/>
          </a:xfrm>
          <a:prstGeom prst="rect">
            <a:avLst/>
          </a:prstGeom>
        </p:spPr>
      </p:pic>
      <p:sp>
        <p:nvSpPr>
          <p:cNvPr id="6" name="TextBox 5"/>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7</a:t>
            </a:r>
            <a:endParaRPr lang="en-US" sz="3200" b="1" dirty="0">
              <a:solidFill>
                <a:schemeClr val="bg1"/>
              </a:solidFill>
            </a:endParaRPr>
          </a:p>
        </p:txBody>
      </p:sp>
      <p:sp>
        <p:nvSpPr>
          <p:cNvPr id="4" name="Title 6"/>
          <p:cNvSpPr>
            <a:spLocks noGrp="1"/>
          </p:cNvSpPr>
          <p:nvPr>
            <p:ph type="title"/>
          </p:nvPr>
        </p:nvSpPr>
        <p:spPr>
          <a:xfrm>
            <a:off x="381000" y="-80176"/>
            <a:ext cx="8229600" cy="1143000"/>
          </a:xfrm>
        </p:spPr>
        <p:txBody>
          <a:bodyPr/>
          <a:lstStyle/>
          <a:p>
            <a:r>
              <a:rPr lang="en-US" dirty="0" smtClean="0"/>
              <a:t>Existing Desalination in CA</a:t>
            </a:r>
            <a:endParaRPr lang="en-US" dirty="0"/>
          </a:p>
        </p:txBody>
      </p:sp>
      <p:sp>
        <p:nvSpPr>
          <p:cNvPr id="5" name="Content Placeholder 1"/>
          <p:cNvSpPr>
            <a:spLocks noGrp="1"/>
          </p:cNvSpPr>
          <p:nvPr>
            <p:ph idx="1"/>
          </p:nvPr>
        </p:nvSpPr>
        <p:spPr>
          <a:xfrm>
            <a:off x="0" y="1676400"/>
            <a:ext cx="5181600" cy="3810000"/>
          </a:xfrm>
        </p:spPr>
        <p:txBody>
          <a:bodyPr>
            <a:normAutofit/>
          </a:bodyPr>
          <a:lstStyle/>
          <a:p>
            <a:r>
              <a:rPr lang="en-US" sz="2800" dirty="0" smtClean="0"/>
              <a:t>Carlsbad plant up and running by end of 2015</a:t>
            </a:r>
          </a:p>
          <a:p>
            <a:r>
              <a:rPr lang="en-US" sz="2800" dirty="0" smtClean="0"/>
              <a:t>Catalina Island</a:t>
            </a:r>
            <a:endParaRPr lang="en-US" sz="2800" dirty="0"/>
          </a:p>
          <a:p>
            <a:r>
              <a:rPr lang="en-US" sz="2800" dirty="0" smtClean="0"/>
              <a:t>Santa Barbara plant made during drought – never used due to higher cost than traditional methods.</a:t>
            </a:r>
            <a:endParaRPr lang="en-US" sz="28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5031" y="1048310"/>
            <a:ext cx="3874575" cy="5013700"/>
          </a:xfrm>
          <a:prstGeom prst="rect">
            <a:avLst/>
          </a:prstGeom>
        </p:spPr>
      </p:pic>
    </p:spTree>
    <p:extLst>
      <p:ext uri="{BB962C8B-B14F-4D97-AF65-F5344CB8AC3E}">
        <p14:creationId xmlns:p14="http://schemas.microsoft.com/office/powerpoint/2010/main" val="3967550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t>Large </a:t>
            </a:r>
            <a:r>
              <a:rPr lang="en-US" smtClean="0"/>
              <a:t>Scale Recycling</a:t>
            </a: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Tree>
    <p:extLst>
      <p:ext uri="{BB962C8B-B14F-4D97-AF65-F5344CB8AC3E}">
        <p14:creationId xmlns:p14="http://schemas.microsoft.com/office/powerpoint/2010/main" val="1139901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8" name="TextBox 7"/>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10</a:t>
            </a:r>
            <a:endParaRPr lang="en-US" sz="3200" b="1" dirty="0">
              <a:solidFill>
                <a:schemeClr val="bg1"/>
              </a:solidFill>
            </a:endParaRPr>
          </a:p>
        </p:txBody>
      </p:sp>
      <p:sp>
        <p:nvSpPr>
          <p:cNvPr id="2" name="TextBox 1"/>
          <p:cNvSpPr txBox="1"/>
          <p:nvPr/>
        </p:nvSpPr>
        <p:spPr>
          <a:xfrm>
            <a:off x="2802006" y="132392"/>
            <a:ext cx="3810000" cy="707886"/>
          </a:xfrm>
          <a:prstGeom prst="rect">
            <a:avLst/>
          </a:prstGeom>
          <a:noFill/>
        </p:spPr>
        <p:txBody>
          <a:bodyPr wrap="square" rtlCol="0">
            <a:spAutoFit/>
          </a:bodyPr>
          <a:lstStyle/>
          <a:p>
            <a:r>
              <a:rPr lang="en-US" sz="4000" dirty="0" smtClean="0"/>
              <a:t>Recycling Water</a:t>
            </a:r>
            <a:endParaRPr lang="en-US" sz="4000" dirty="0"/>
          </a:p>
        </p:txBody>
      </p:sp>
      <p:pic>
        <p:nvPicPr>
          <p:cNvPr id="1026" name="Picture 2" descr="http://www.lenntech.com/images/Waterdrop7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2" y="4015080"/>
            <a:ext cx="9104244"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6456" y="896213"/>
            <a:ext cx="630555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Involves purifying wastewater or sewage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Water </a:t>
            </a:r>
            <a:r>
              <a:rPr lang="en-US" sz="2000" dirty="0" smtClean="0"/>
              <a:t>can be used in utilities, irrigation, toilets, and in some cases for drinking and reservoir replenishment</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Drinking </a:t>
            </a:r>
            <a:r>
              <a:rPr lang="en-US" sz="2000" dirty="0" smtClean="0"/>
              <a:t>water obviously must meet higher standards than basic grey water</a:t>
            </a:r>
          </a:p>
          <a:p>
            <a:pPr marL="285750" indent="-285750">
              <a:buFont typeface="Arial" panose="020B0604020202020204" pitchFamily="34" charset="0"/>
              <a:buChar char="•"/>
            </a:pPr>
            <a:endParaRPr lang="en-US" sz="2000" dirty="0"/>
          </a:p>
        </p:txBody>
      </p:sp>
      <p:sp>
        <p:nvSpPr>
          <p:cNvPr id="4" name="TextBox 3"/>
          <p:cNvSpPr txBox="1"/>
          <p:nvPr/>
        </p:nvSpPr>
        <p:spPr>
          <a:xfrm>
            <a:off x="-16565" y="5841485"/>
            <a:ext cx="5486400" cy="369332"/>
          </a:xfrm>
          <a:prstGeom prst="rect">
            <a:avLst/>
          </a:prstGeom>
          <a:noFill/>
        </p:spPr>
        <p:txBody>
          <a:bodyPr wrap="square" rtlCol="0">
            <a:spAutoFit/>
          </a:bodyPr>
          <a:lstStyle/>
          <a:p>
            <a:r>
              <a:rPr lang="en-US" i="1" dirty="0" smtClean="0"/>
              <a:t>Image Courtesy of Lenntech</a:t>
            </a:r>
            <a:endParaRPr lang="en-US" i="1" dirty="0"/>
          </a:p>
        </p:txBody>
      </p:sp>
    </p:spTree>
    <p:extLst>
      <p:ext uri="{BB962C8B-B14F-4D97-AF65-F5344CB8AC3E}">
        <p14:creationId xmlns:p14="http://schemas.microsoft.com/office/powerpoint/2010/main" val="53632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06388"/>
            <a:ext cx="3510433" cy="3643382"/>
          </a:xfrm>
        </p:spPr>
        <p:txBody>
          <a:bodyPr>
            <a:normAutofit lnSpcReduction="10000"/>
          </a:bodyPr>
          <a:lstStyle/>
          <a:p>
            <a:r>
              <a:rPr lang="en-US" sz="2400" dirty="0" smtClean="0"/>
              <a:t>Once again, Israel is on the forefront of sustainability in terms of water.</a:t>
            </a:r>
          </a:p>
          <a:p>
            <a:pPr marL="0" indent="0">
              <a:buNone/>
            </a:pPr>
            <a:endParaRPr lang="en-US" sz="2400" dirty="0" smtClean="0"/>
          </a:p>
          <a:p>
            <a:r>
              <a:rPr lang="en-US" sz="2400" dirty="0" smtClean="0"/>
              <a:t>As of 2010, they are able to recycle and essentially reuse 80% of their sewage as drinking water.</a:t>
            </a:r>
            <a:endParaRPr lang="en-US" sz="2400" dirty="0"/>
          </a:p>
        </p:txBody>
      </p:sp>
      <p:sp>
        <p:nvSpPr>
          <p:cNvPr id="4" name="TextBox 3"/>
          <p:cNvSpPr txBox="1"/>
          <p:nvPr/>
        </p:nvSpPr>
        <p:spPr>
          <a:xfrm>
            <a:off x="2819400" y="152400"/>
            <a:ext cx="3810000" cy="707886"/>
          </a:xfrm>
          <a:prstGeom prst="rect">
            <a:avLst/>
          </a:prstGeom>
          <a:noFill/>
        </p:spPr>
        <p:txBody>
          <a:bodyPr wrap="square" rtlCol="0">
            <a:spAutoFit/>
          </a:bodyPr>
          <a:lstStyle/>
          <a:p>
            <a:r>
              <a:rPr lang="en-US" sz="4000" dirty="0" smtClean="0"/>
              <a:t>Recycling Water</a:t>
            </a:r>
            <a:endParaRPr lang="en-US" sz="4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2052" name="Picture 4" descr="http://www.jpost.com/HttpHandlers/ShowImage.ashx?id=14441&amp;h=530&amp;w=7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433" y="1524829"/>
            <a:ext cx="5439936" cy="38036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13" y="5841485"/>
            <a:ext cx="4648200" cy="369332"/>
          </a:xfrm>
          <a:prstGeom prst="rect">
            <a:avLst/>
          </a:prstGeom>
          <a:noFill/>
        </p:spPr>
        <p:txBody>
          <a:bodyPr wrap="square" rtlCol="0">
            <a:spAutoFit/>
          </a:bodyPr>
          <a:lstStyle/>
          <a:p>
            <a:r>
              <a:rPr lang="en-US" i="1" dirty="0" smtClean="0"/>
              <a:t>The Jerusalem Post</a:t>
            </a:r>
            <a:endParaRPr lang="en-US" i="1" dirty="0"/>
          </a:p>
        </p:txBody>
      </p:sp>
    </p:spTree>
    <p:extLst>
      <p:ext uri="{BB962C8B-B14F-4D97-AF65-F5344CB8AC3E}">
        <p14:creationId xmlns:p14="http://schemas.microsoft.com/office/powerpoint/2010/main" val="3535920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8" name="TextBox 7"/>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9</a:t>
            </a:r>
            <a:endParaRPr lang="en-US" sz="3200" b="1" dirty="0">
              <a:solidFill>
                <a:schemeClr val="bg1"/>
              </a:solidFill>
            </a:endParaRPr>
          </a:p>
        </p:txBody>
      </p:sp>
      <p:pic>
        <p:nvPicPr>
          <p:cNvPr id="2" name="Picture 1"/>
          <p:cNvPicPr>
            <a:picLocks noChangeAspect="1"/>
          </p:cNvPicPr>
          <p:nvPr/>
        </p:nvPicPr>
        <p:blipFill>
          <a:blip r:embed="rId3"/>
          <a:stretch>
            <a:fillRect/>
          </a:stretch>
        </p:blipFill>
        <p:spPr>
          <a:xfrm>
            <a:off x="0" y="136266"/>
            <a:ext cx="9144000" cy="5975867"/>
          </a:xfrm>
          <a:prstGeom prst="rect">
            <a:avLst/>
          </a:prstGeom>
        </p:spPr>
      </p:pic>
      <p:sp>
        <p:nvSpPr>
          <p:cNvPr id="3" name="TextBox 2"/>
          <p:cNvSpPr txBox="1"/>
          <p:nvPr/>
        </p:nvSpPr>
        <p:spPr>
          <a:xfrm>
            <a:off x="26504" y="5867400"/>
            <a:ext cx="2286000" cy="369332"/>
          </a:xfrm>
          <a:prstGeom prst="rect">
            <a:avLst/>
          </a:prstGeom>
          <a:noFill/>
        </p:spPr>
        <p:txBody>
          <a:bodyPr wrap="square" rtlCol="0">
            <a:spAutoFit/>
          </a:bodyPr>
          <a:lstStyle/>
          <a:p>
            <a:r>
              <a:rPr lang="en-US" i="1" dirty="0" smtClean="0"/>
              <a:t>Pure Water San Diego</a:t>
            </a:r>
            <a:endParaRPr lang="en-US" i="1" dirty="0"/>
          </a:p>
        </p:txBody>
      </p:sp>
    </p:spTree>
    <p:extLst>
      <p:ext uri="{BB962C8B-B14F-4D97-AF65-F5344CB8AC3E}">
        <p14:creationId xmlns:p14="http://schemas.microsoft.com/office/powerpoint/2010/main" val="2891305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8" name="TextBox 7"/>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8</a:t>
            </a:r>
            <a:endParaRPr lang="en-US" sz="3200" b="1" dirty="0">
              <a:solidFill>
                <a:schemeClr val="bg1"/>
              </a:solidFill>
            </a:endParaRPr>
          </a:p>
        </p:txBody>
      </p:sp>
      <p:sp>
        <p:nvSpPr>
          <p:cNvPr id="3" name="TextBox 2"/>
          <p:cNvSpPr txBox="1"/>
          <p:nvPr/>
        </p:nvSpPr>
        <p:spPr>
          <a:xfrm>
            <a:off x="2743200" y="147951"/>
            <a:ext cx="4038600" cy="584775"/>
          </a:xfrm>
          <a:prstGeom prst="rect">
            <a:avLst/>
          </a:prstGeom>
          <a:noFill/>
        </p:spPr>
        <p:txBody>
          <a:bodyPr wrap="square" rtlCol="0">
            <a:spAutoFit/>
          </a:bodyPr>
          <a:lstStyle/>
          <a:p>
            <a:r>
              <a:rPr lang="en-US" sz="3200" dirty="0" smtClean="0"/>
              <a:t>Large Scale Recycling</a:t>
            </a:r>
            <a:endParaRPr lang="en-US" sz="3200" dirty="0"/>
          </a:p>
        </p:txBody>
      </p:sp>
      <p:pic>
        <p:nvPicPr>
          <p:cNvPr id="4" name="Picture 3"/>
          <p:cNvPicPr>
            <a:picLocks noChangeAspect="1"/>
          </p:cNvPicPr>
          <p:nvPr/>
        </p:nvPicPr>
        <p:blipFill>
          <a:blip r:embed="rId3"/>
          <a:stretch>
            <a:fillRect/>
          </a:stretch>
        </p:blipFill>
        <p:spPr>
          <a:xfrm>
            <a:off x="850710" y="3578853"/>
            <a:ext cx="7836090" cy="2286000"/>
          </a:xfrm>
          <a:prstGeom prst="rect">
            <a:avLst/>
          </a:prstGeom>
        </p:spPr>
      </p:pic>
      <p:sp>
        <p:nvSpPr>
          <p:cNvPr id="7" name="TextBox 6"/>
          <p:cNvSpPr txBox="1"/>
          <p:nvPr/>
        </p:nvSpPr>
        <p:spPr>
          <a:xfrm>
            <a:off x="228600" y="5715000"/>
            <a:ext cx="2286000" cy="369332"/>
          </a:xfrm>
          <a:prstGeom prst="rect">
            <a:avLst/>
          </a:prstGeom>
          <a:noFill/>
        </p:spPr>
        <p:txBody>
          <a:bodyPr wrap="square" rtlCol="0">
            <a:spAutoFit/>
          </a:bodyPr>
          <a:lstStyle/>
          <a:p>
            <a:r>
              <a:rPr lang="en-US" i="1" dirty="0" smtClean="0"/>
              <a:t>Pure Water San Diego</a:t>
            </a:r>
            <a:endParaRPr lang="en-US" i="1" dirty="0"/>
          </a:p>
        </p:txBody>
      </p:sp>
      <p:sp>
        <p:nvSpPr>
          <p:cNvPr id="5" name="TextBox 4"/>
          <p:cNvSpPr txBox="1"/>
          <p:nvPr/>
        </p:nvSpPr>
        <p:spPr>
          <a:xfrm>
            <a:off x="653955" y="813375"/>
            <a:ext cx="8229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order to process large amounts of water in a clean manner, Pure Water and several other companies adopted this idea of Multi-Barrier Steps.</a:t>
            </a:r>
          </a:p>
          <a:p>
            <a:endParaRPr lang="en-US" dirty="0" smtClean="0"/>
          </a:p>
          <a:p>
            <a:pPr marL="285750" indent="-285750">
              <a:buFont typeface="Arial" panose="020B0604020202020204" pitchFamily="34" charset="0"/>
              <a:buChar char="•"/>
            </a:pPr>
            <a:r>
              <a:rPr lang="en-US" dirty="0" smtClean="0"/>
              <a:t>Each step, or barrier, of the purification process is a method of filtering out solid particles, bacteria, and other pollutants.</a:t>
            </a:r>
          </a:p>
          <a:p>
            <a:endParaRPr lang="en-US" dirty="0" smtClean="0"/>
          </a:p>
          <a:p>
            <a:pPr marL="285750" indent="-285750">
              <a:buFont typeface="Arial" panose="020B0604020202020204" pitchFamily="34" charset="0"/>
              <a:buChar char="•"/>
            </a:pPr>
            <a:r>
              <a:rPr lang="en-US" dirty="0" smtClean="0"/>
              <a:t>These steps may seem redundant, but they ensure that every drop of water meets the standards of safe irrigation and/or drinking respectively.  </a:t>
            </a:r>
            <a:r>
              <a:rPr lang="en-US" i="1" dirty="0" smtClean="0"/>
              <a:t>(This also reassures the many people who feel doubtful about drinking water that came from sewage.)</a:t>
            </a:r>
            <a:endParaRPr lang="en-US" i="1" dirty="0"/>
          </a:p>
        </p:txBody>
      </p:sp>
    </p:spTree>
    <p:extLst>
      <p:ext uri="{BB962C8B-B14F-4D97-AF65-F5344CB8AC3E}">
        <p14:creationId xmlns:p14="http://schemas.microsoft.com/office/powerpoint/2010/main" val="1903403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 Beyond Common Standard</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8" name="Untitl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4513" y="1600200"/>
            <a:ext cx="8053387" cy="4525963"/>
          </a:xfrm>
        </p:spPr>
      </p:pic>
    </p:spTree>
    <p:extLst>
      <p:ext uri="{BB962C8B-B14F-4D97-AF65-F5344CB8AC3E}">
        <p14:creationId xmlns:p14="http://schemas.microsoft.com/office/powerpoint/2010/main" val="1052798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8676"/>
            <a:ext cx="8229600" cy="1143000"/>
          </a:xfrm>
        </p:spPr>
        <p:txBody>
          <a:bodyPr>
            <a:normAutofit/>
          </a:bodyPr>
          <a:lstStyle/>
          <a:p>
            <a:pPr lvl="0"/>
            <a:r>
              <a:rPr lang="en-US" dirty="0">
                <a:solidFill>
                  <a:sysClr val="windowText" lastClr="000000"/>
                </a:solidFill>
              </a:rPr>
              <a:t>Policy </a:t>
            </a:r>
            <a:r>
              <a:rPr lang="en-US" dirty="0" smtClean="0">
                <a:solidFill>
                  <a:sysClr val="windowText" lastClr="000000"/>
                </a:solidFill>
              </a:rPr>
              <a:t>Issues</a:t>
            </a:r>
            <a:endParaRPr lang="en-US" dirty="0"/>
          </a:p>
        </p:txBody>
      </p:sp>
      <p:sp>
        <p:nvSpPr>
          <p:cNvPr id="3" name="Content Placeholder 2"/>
          <p:cNvSpPr>
            <a:spLocks noGrp="1"/>
          </p:cNvSpPr>
          <p:nvPr>
            <p:ph idx="1"/>
          </p:nvPr>
        </p:nvSpPr>
        <p:spPr/>
        <p:txBody>
          <a:bodyPr/>
          <a:lstStyle/>
          <a:p>
            <a:pPr marL="228600" lvl="0" indent="-228600">
              <a:lnSpc>
                <a:spcPct val="90000"/>
              </a:lnSpc>
              <a:spcBef>
                <a:spcPts val="1000"/>
              </a:spcBef>
              <a:buFont typeface="Arial"/>
              <a:buChar char="•"/>
              <a:defRPr/>
            </a:pPr>
            <a:endParaRPr lang="en-US" dirty="0">
              <a:solidFill>
                <a:sysClr val="windowText" lastClr="000000"/>
              </a:solidFill>
            </a:endParaRP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Tree>
    <p:extLst>
      <p:ext uri="{BB962C8B-B14F-4D97-AF65-F5344CB8AC3E}">
        <p14:creationId xmlns:p14="http://schemas.microsoft.com/office/powerpoint/2010/main" val="1967119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noAutofit/>
          </a:bodyPr>
          <a:lstStyle/>
          <a:p>
            <a:r>
              <a:rPr lang="en-US" sz="6600" dirty="0" smtClean="0">
                <a:solidFill>
                  <a:srgbClr val="0070C0"/>
                </a:solidFill>
              </a:rPr>
              <a:t>Better Practices for Water Sustainability </a:t>
            </a:r>
            <a:endParaRPr lang="en-US" sz="6600" dirty="0">
              <a:solidFill>
                <a:srgbClr val="0070C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6" name="TextBox 5"/>
          <p:cNvSpPr txBox="1"/>
          <p:nvPr/>
        </p:nvSpPr>
        <p:spPr>
          <a:xfrm>
            <a:off x="6400800" y="6299072"/>
            <a:ext cx="762000" cy="584775"/>
          </a:xfrm>
          <a:prstGeom prst="rect">
            <a:avLst/>
          </a:prstGeom>
          <a:noFill/>
        </p:spPr>
        <p:txBody>
          <a:bodyPr wrap="square" rtlCol="0">
            <a:spAutoFit/>
          </a:bodyPr>
          <a:lstStyle/>
          <a:p>
            <a:r>
              <a:rPr lang="en-US" sz="3200" b="1" dirty="0">
                <a:solidFill>
                  <a:schemeClr val="bg1"/>
                </a:solidFill>
              </a:rPr>
              <a:t>2</a:t>
            </a:r>
          </a:p>
        </p:txBody>
      </p:sp>
    </p:spTree>
    <p:extLst>
      <p:ext uri="{BB962C8B-B14F-4D97-AF65-F5344CB8AC3E}">
        <p14:creationId xmlns:p14="http://schemas.microsoft.com/office/powerpoint/2010/main" val="306102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Managing the Public: </a:t>
            </a:r>
            <a:br>
              <a:rPr lang="en-US" dirty="0"/>
            </a:br>
            <a:r>
              <a:rPr lang="en-US" dirty="0"/>
              <a:t>Triple Appeal Principle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5" name="TextBox 4"/>
          <p:cNvSpPr txBox="1"/>
          <p:nvPr/>
        </p:nvSpPr>
        <p:spPr>
          <a:xfrm>
            <a:off x="953374" y="1785866"/>
            <a:ext cx="958917" cy="461665"/>
          </a:xfrm>
          <a:prstGeom prst="rect">
            <a:avLst/>
          </a:prstGeom>
          <a:noFill/>
        </p:spPr>
        <p:txBody>
          <a:bodyPr wrap="none" rtlCol="0">
            <a:spAutoFit/>
          </a:bodyPr>
          <a:lstStyle/>
          <a:p>
            <a:pPr algn="ctr"/>
            <a:r>
              <a:rPr lang="en-US" sz="2400" dirty="0" smtClean="0"/>
              <a:t>The Id</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2247533"/>
            <a:ext cx="1951264" cy="952867"/>
          </a:xfrm>
          <a:prstGeom prst="rect">
            <a:avLst/>
          </a:prstGeom>
        </p:spPr>
      </p:pic>
      <p:sp>
        <p:nvSpPr>
          <p:cNvPr id="7" name="TextBox 6"/>
          <p:cNvSpPr txBox="1"/>
          <p:nvPr/>
        </p:nvSpPr>
        <p:spPr>
          <a:xfrm>
            <a:off x="3984467" y="1785865"/>
            <a:ext cx="1175065" cy="461665"/>
          </a:xfrm>
          <a:prstGeom prst="rect">
            <a:avLst/>
          </a:prstGeom>
          <a:noFill/>
        </p:spPr>
        <p:txBody>
          <a:bodyPr wrap="none" rtlCol="0">
            <a:spAutoFit/>
          </a:bodyPr>
          <a:lstStyle/>
          <a:p>
            <a:r>
              <a:rPr lang="en-US" sz="2400" dirty="0" smtClean="0"/>
              <a:t>The Ego</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499" y="2337434"/>
            <a:ext cx="2667000" cy="773063"/>
          </a:xfrm>
          <a:prstGeom prst="rect">
            <a:avLst/>
          </a:prstGeom>
        </p:spPr>
      </p:pic>
      <p:sp>
        <p:nvSpPr>
          <p:cNvPr id="9" name="TextBox 8"/>
          <p:cNvSpPr txBox="1"/>
          <p:nvPr/>
        </p:nvSpPr>
        <p:spPr>
          <a:xfrm>
            <a:off x="6716645" y="1792031"/>
            <a:ext cx="1970155" cy="461665"/>
          </a:xfrm>
          <a:prstGeom prst="rect">
            <a:avLst/>
          </a:prstGeom>
          <a:noFill/>
        </p:spPr>
        <p:txBody>
          <a:bodyPr wrap="none" rtlCol="0">
            <a:spAutoFit/>
          </a:bodyPr>
          <a:lstStyle/>
          <a:p>
            <a:r>
              <a:rPr lang="en-US" sz="2400" dirty="0" smtClean="0"/>
              <a:t>The Super Ego</a:t>
            </a:r>
            <a:endParaRPr lang="en-US" sz="2400"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1453" r="11079" b="9342"/>
          <a:stretch/>
        </p:blipFill>
        <p:spPr>
          <a:xfrm>
            <a:off x="6972207" y="2337434"/>
            <a:ext cx="1459030" cy="1251503"/>
          </a:xfrm>
          <a:prstGeom prst="rect">
            <a:avLst/>
          </a:prstGeom>
        </p:spPr>
      </p:pic>
    </p:spTree>
    <p:extLst>
      <p:ext uri="{BB962C8B-B14F-4D97-AF65-F5344CB8AC3E}">
        <p14:creationId xmlns:p14="http://schemas.microsoft.com/office/powerpoint/2010/main" val="684566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Public Opinion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17638"/>
            <a:ext cx="7375454" cy="3435322"/>
          </a:xfrm>
        </p:spPr>
      </p:pic>
      <p:sp>
        <p:nvSpPr>
          <p:cNvPr id="7" name="TextBox 6"/>
          <p:cNvSpPr txBox="1"/>
          <p:nvPr/>
        </p:nvSpPr>
        <p:spPr>
          <a:xfrm>
            <a:off x="349250" y="4852960"/>
            <a:ext cx="6007100" cy="830997"/>
          </a:xfrm>
          <a:prstGeom prst="rect">
            <a:avLst/>
          </a:prstGeom>
          <a:noFill/>
        </p:spPr>
        <p:txBody>
          <a:bodyPr wrap="square" rtlCol="0">
            <a:spAutoFit/>
          </a:bodyPr>
          <a:lstStyle/>
          <a:p>
            <a:pPr marL="285750" indent="-285750">
              <a:buFont typeface="Arial" charset="0"/>
              <a:buChar char="•"/>
            </a:pPr>
            <a:r>
              <a:rPr lang="en-US" sz="2400" dirty="0" smtClean="0"/>
              <a:t>Water Recycling is Awe Inspiring for Some – Nauseating to Others</a:t>
            </a:r>
            <a:endParaRPr lang="en-US" sz="2400" dirty="0"/>
          </a:p>
        </p:txBody>
      </p:sp>
    </p:spTree>
    <p:extLst>
      <p:ext uri="{BB962C8B-B14F-4D97-AF65-F5344CB8AC3E}">
        <p14:creationId xmlns:p14="http://schemas.microsoft.com/office/powerpoint/2010/main" val="2111493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19600" cy="1143000"/>
          </a:xfrm>
        </p:spPr>
        <p:txBody>
          <a:bodyPr>
            <a:normAutofit fontScale="90000"/>
          </a:bodyPr>
          <a:lstStyle/>
          <a:p>
            <a:pPr algn="l"/>
            <a:r>
              <a:rPr lang="en-US"/>
              <a:t>Managing </a:t>
            </a:r>
            <a:r>
              <a:rPr lang="en-US" smtClean="0"/>
              <a:t/>
            </a:r>
            <a:br>
              <a:rPr lang="en-US" smtClean="0"/>
            </a:br>
            <a:r>
              <a:rPr lang="en-US" smtClean="0"/>
              <a:t>Residential </a:t>
            </a:r>
            <a:r>
              <a:rPr lang="en-US"/>
              <a:t>Practices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7638"/>
            <a:ext cx="4724400" cy="1037873"/>
          </a:xfrm>
          <a:prstGeom prst="rect">
            <a:avLst/>
          </a:prstGeom>
        </p:spPr>
      </p:pic>
      <p:pic>
        <p:nvPicPr>
          <p:cNvPr id="8" name="Content Placeholder 7"/>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7626" t="11200" r="13540" b="3115"/>
          <a:stretch/>
        </p:blipFill>
        <p:spPr>
          <a:xfrm>
            <a:off x="4876800" y="387350"/>
            <a:ext cx="4318000" cy="917576"/>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399" y="1304926"/>
            <a:ext cx="4454195" cy="4721225"/>
          </a:xfrm>
          <a:prstGeom prst="rect">
            <a:avLst/>
          </a:prstGeom>
        </p:spPr>
      </p:pic>
      <p:sp>
        <p:nvSpPr>
          <p:cNvPr id="10" name="TextBox 9"/>
          <p:cNvSpPr txBox="1"/>
          <p:nvPr/>
        </p:nvSpPr>
        <p:spPr>
          <a:xfrm>
            <a:off x="650966" y="2595649"/>
            <a:ext cx="3422468" cy="707886"/>
          </a:xfrm>
          <a:prstGeom prst="rect">
            <a:avLst/>
          </a:prstGeom>
          <a:noFill/>
        </p:spPr>
        <p:txBody>
          <a:bodyPr wrap="square" rtlCol="0">
            <a:spAutoFit/>
          </a:bodyPr>
          <a:lstStyle/>
          <a:p>
            <a:pPr marL="342900" indent="-342900">
              <a:buFont typeface="Wingdings" charset="2"/>
              <a:buChar char="v"/>
            </a:pPr>
            <a:r>
              <a:rPr lang="en-US" sz="2000" dirty="0" smtClean="0"/>
              <a:t>Updates and Transparency Key for Public Cooperation</a:t>
            </a:r>
            <a:endParaRPr lang="en-US" sz="2000" dirty="0"/>
          </a:p>
        </p:txBody>
      </p:sp>
    </p:spTree>
    <p:extLst>
      <p:ext uri="{BB962C8B-B14F-4D97-AF65-F5344CB8AC3E}">
        <p14:creationId xmlns:p14="http://schemas.microsoft.com/office/powerpoint/2010/main" val="886405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a:t>Rewarding Practices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417638"/>
            <a:ext cx="5107578" cy="3651795"/>
          </a:xfrm>
        </p:spPr>
      </p:pic>
      <p:sp>
        <p:nvSpPr>
          <p:cNvPr id="6" name="TextBox 5"/>
          <p:cNvSpPr txBox="1"/>
          <p:nvPr/>
        </p:nvSpPr>
        <p:spPr>
          <a:xfrm>
            <a:off x="4800600" y="3222774"/>
            <a:ext cx="4036422" cy="1846659"/>
          </a:xfrm>
          <a:prstGeom prst="rect">
            <a:avLst/>
          </a:prstGeom>
          <a:noFill/>
        </p:spPr>
        <p:txBody>
          <a:bodyPr wrap="square" rtlCol="0">
            <a:spAutoFit/>
          </a:bodyPr>
          <a:lstStyle/>
          <a:p>
            <a:r>
              <a:rPr lang="en-US" sz="1600" dirty="0"/>
              <a:t>“California water servers and users have stepped up big time,” said Felicia Marcus, the chairwoman of the State Water Resources Control Board, as she announced the finding. “That is especially significant because June was really hot. The June numbers tell</a:t>
            </a:r>
            <a:r>
              <a:rPr lang="en-US" sz="1600" b="1" dirty="0"/>
              <a:t> a story of conscious conservation</a:t>
            </a:r>
            <a:r>
              <a:rPr lang="en-US" sz="1600" dirty="0" smtClean="0"/>
              <a:t>.</a:t>
            </a:r>
            <a:r>
              <a:rPr lang="en-US" dirty="0" smtClean="0"/>
              <a:t>” </a:t>
            </a:r>
            <a:r>
              <a:rPr lang="en-US" sz="1200" dirty="0" smtClean="0"/>
              <a:t>– New York Times</a:t>
            </a:r>
            <a:endParaRPr lang="en-US" sz="1200" dirty="0"/>
          </a:p>
        </p:txBody>
      </p:sp>
    </p:spTree>
    <p:extLst>
      <p:ext uri="{BB962C8B-B14F-4D97-AF65-F5344CB8AC3E}">
        <p14:creationId xmlns:p14="http://schemas.microsoft.com/office/powerpoint/2010/main" val="3372282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t>Small </a:t>
            </a:r>
            <a:r>
              <a:rPr lang="en-US" smtClean="0"/>
              <a:t>Scale Recycling</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Tree>
    <p:extLst>
      <p:ext uri="{BB962C8B-B14F-4D97-AF65-F5344CB8AC3E}">
        <p14:creationId xmlns:p14="http://schemas.microsoft.com/office/powerpoint/2010/main" val="1398295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Immediate and Long-Term Solutions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998994314"/>
              </p:ext>
            </p:extLst>
          </p:nvPr>
        </p:nvGraphicFramePr>
        <p:xfrm>
          <a:off x="-76200" y="1225315"/>
          <a:ext cx="48006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820388464"/>
              </p:ext>
            </p:extLst>
          </p:nvPr>
        </p:nvGraphicFramePr>
        <p:xfrm>
          <a:off x="4509655" y="1225315"/>
          <a:ext cx="4634345" cy="4114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p:cNvCxnSpPr/>
          <p:nvPr/>
        </p:nvCxnSpPr>
        <p:spPr>
          <a:xfrm flipV="1">
            <a:off x="4619383" y="1674398"/>
            <a:ext cx="0" cy="2926080"/>
          </a:xfrm>
          <a:prstGeom prst="line">
            <a:avLst/>
          </a:prstGeom>
          <a:ln/>
        </p:spPr>
        <p:style>
          <a:lnRef idx="1">
            <a:schemeClr val="dk1"/>
          </a:lnRef>
          <a:fillRef idx="0">
            <a:schemeClr val="dk1"/>
          </a:fillRef>
          <a:effectRef idx="0">
            <a:schemeClr val="dk1"/>
          </a:effectRef>
          <a:fontRef idx="minor">
            <a:schemeClr val="tx1"/>
          </a:fontRef>
        </p:style>
      </p:cxnSp>
      <p:sp>
        <p:nvSpPr>
          <p:cNvPr id="26" name="Freeform 25"/>
          <p:cNvSpPr/>
          <p:nvPr/>
        </p:nvSpPr>
        <p:spPr>
          <a:xfrm>
            <a:off x="921328" y="3336943"/>
            <a:ext cx="3200400" cy="845128"/>
          </a:xfrm>
          <a:custGeom>
            <a:avLst/>
            <a:gdLst>
              <a:gd name="connsiteX0" fmla="*/ 0 w 3200400"/>
              <a:gd name="connsiteY0" fmla="*/ 0 h 845128"/>
              <a:gd name="connsiteX1" fmla="*/ 1219200 w 3200400"/>
              <a:gd name="connsiteY1" fmla="*/ 457200 h 845128"/>
              <a:gd name="connsiteX2" fmla="*/ 3200400 w 3200400"/>
              <a:gd name="connsiteY2" fmla="*/ 845128 h 845128"/>
            </a:gdLst>
            <a:ahLst/>
            <a:cxnLst>
              <a:cxn ang="0">
                <a:pos x="connsiteX0" y="connsiteY0"/>
              </a:cxn>
              <a:cxn ang="0">
                <a:pos x="connsiteX1" y="connsiteY1"/>
              </a:cxn>
              <a:cxn ang="0">
                <a:pos x="connsiteX2" y="connsiteY2"/>
              </a:cxn>
            </a:cxnLst>
            <a:rect l="l" t="t" r="r" b="b"/>
            <a:pathLst>
              <a:path w="3200400" h="845128">
                <a:moveTo>
                  <a:pt x="0" y="0"/>
                </a:moveTo>
                <a:cubicBezTo>
                  <a:pt x="342900" y="158172"/>
                  <a:pt x="685800" y="316345"/>
                  <a:pt x="1219200" y="457200"/>
                </a:cubicBezTo>
                <a:cubicBezTo>
                  <a:pt x="1752600" y="598055"/>
                  <a:pt x="2860964" y="810492"/>
                  <a:pt x="3200400" y="845128"/>
                </a:cubicBezTo>
              </a:path>
            </a:pathLst>
          </a:cu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a:cxnSpLocks/>
          </p:cNvCxnSpPr>
          <p:nvPr/>
        </p:nvCxnSpPr>
        <p:spPr>
          <a:xfrm flipH="1">
            <a:off x="7341913" y="2116649"/>
            <a:ext cx="1008441" cy="1462749"/>
          </a:xfrm>
          <a:prstGeom prst="line">
            <a:avLst/>
          </a:prstGeom>
          <a:ln w="31750">
            <a:solidFill>
              <a:schemeClr val="tx1"/>
            </a:solidFill>
          </a:ln>
          <a:effectLst/>
        </p:spPr>
        <p:style>
          <a:lnRef idx="2">
            <a:schemeClr val="dk1"/>
          </a:lnRef>
          <a:fillRef idx="0">
            <a:schemeClr val="dk1"/>
          </a:fillRef>
          <a:effectRef idx="1">
            <a:schemeClr val="dk1"/>
          </a:effectRef>
          <a:fontRef idx="minor">
            <a:schemeClr val="tx1"/>
          </a:fontRef>
        </p:style>
      </p:cxnSp>
      <p:cxnSp>
        <p:nvCxnSpPr>
          <p:cNvPr id="31" name="Straight Connector 30"/>
          <p:cNvCxnSpPr>
            <a:cxnSpLocks/>
          </p:cNvCxnSpPr>
          <p:nvPr/>
        </p:nvCxnSpPr>
        <p:spPr>
          <a:xfrm>
            <a:off x="6311740" y="3579398"/>
            <a:ext cx="1030173" cy="0"/>
          </a:xfrm>
          <a:prstGeom prst="line">
            <a:avLst/>
          </a:prstGeom>
          <a:ln w="31750">
            <a:solidFill>
              <a:schemeClr val="tx1"/>
            </a:solidFill>
          </a:ln>
          <a:effectLst/>
        </p:spPr>
        <p:style>
          <a:lnRef idx="2">
            <a:schemeClr val="dk1"/>
          </a:lnRef>
          <a:fillRef idx="0">
            <a:schemeClr val="dk1"/>
          </a:fillRef>
          <a:effectRef idx="1">
            <a:schemeClr val="dk1"/>
          </a:effectRef>
          <a:fontRef idx="minor">
            <a:schemeClr val="tx1"/>
          </a:fontRef>
        </p:style>
      </p:cxnSp>
      <p:cxnSp>
        <p:nvCxnSpPr>
          <p:cNvPr id="37" name="Straight Connector 36"/>
          <p:cNvCxnSpPr>
            <a:cxnSpLocks/>
          </p:cNvCxnSpPr>
          <p:nvPr/>
        </p:nvCxnSpPr>
        <p:spPr>
          <a:xfrm flipV="1">
            <a:off x="5151901" y="3579398"/>
            <a:ext cx="1159839" cy="687802"/>
          </a:xfrm>
          <a:prstGeom prst="line">
            <a:avLst/>
          </a:prstGeom>
          <a:ln w="31750">
            <a:solidFill>
              <a:schemeClr val="tx1"/>
            </a:solidFill>
          </a:ln>
          <a:effectLst/>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750275" y="5562600"/>
            <a:ext cx="868598" cy="0"/>
          </a:xfrm>
          <a:prstGeom prst="line">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618873" y="5382448"/>
            <a:ext cx="2188997" cy="338554"/>
          </a:xfrm>
          <a:prstGeom prst="rect">
            <a:avLst/>
          </a:prstGeom>
          <a:noFill/>
        </p:spPr>
        <p:txBody>
          <a:bodyPr wrap="none" rtlCol="0">
            <a:spAutoFit/>
          </a:bodyPr>
          <a:lstStyle/>
          <a:p>
            <a:r>
              <a:rPr lang="en-US" sz="1600" dirty="0" smtClean="0"/>
              <a:t>Median Cost Per Acre Ft</a:t>
            </a:r>
            <a:endParaRPr lang="en-US" sz="1600" dirty="0"/>
          </a:p>
        </p:txBody>
      </p:sp>
      <p:sp>
        <p:nvSpPr>
          <p:cNvPr id="48" name="TextBox 47"/>
          <p:cNvSpPr txBox="1"/>
          <p:nvPr/>
        </p:nvSpPr>
        <p:spPr>
          <a:xfrm>
            <a:off x="457200" y="5941485"/>
            <a:ext cx="2305439" cy="230832"/>
          </a:xfrm>
          <a:prstGeom prst="rect">
            <a:avLst/>
          </a:prstGeom>
          <a:noFill/>
        </p:spPr>
        <p:txBody>
          <a:bodyPr wrap="none" rtlCol="0">
            <a:spAutoFit/>
          </a:bodyPr>
          <a:lstStyle/>
          <a:p>
            <a:r>
              <a:rPr lang="en-US" sz="900" dirty="0" smtClean="0"/>
              <a:t>Source: </a:t>
            </a:r>
            <a:r>
              <a:rPr lang="en-US" sz="900" i="1" dirty="0" smtClean="0"/>
              <a:t>California Coast Keeper Alliance </a:t>
            </a:r>
            <a:r>
              <a:rPr lang="en-US" sz="900" dirty="0" smtClean="0"/>
              <a:t>2009</a:t>
            </a:r>
            <a:endParaRPr lang="fr-FR" sz="900" dirty="0"/>
          </a:p>
        </p:txBody>
      </p:sp>
      <p:sp>
        <p:nvSpPr>
          <p:cNvPr id="3" name="TextBox 2"/>
          <p:cNvSpPr txBox="1"/>
          <p:nvPr/>
        </p:nvSpPr>
        <p:spPr>
          <a:xfrm>
            <a:off x="8652482" y="1879401"/>
            <a:ext cx="617477" cy="2516073"/>
          </a:xfrm>
          <a:prstGeom prst="rect">
            <a:avLst/>
          </a:prstGeom>
          <a:noFill/>
        </p:spPr>
        <p:txBody>
          <a:bodyPr wrap="square" rtlCol="0">
            <a:spAutoFit/>
          </a:bodyPr>
          <a:lstStyle/>
          <a:p>
            <a:pPr>
              <a:lnSpc>
                <a:spcPct val="250000"/>
              </a:lnSpc>
            </a:pPr>
            <a:r>
              <a:rPr lang="en-US" sz="1050" dirty="0" smtClean="0"/>
              <a:t>$12000</a:t>
            </a:r>
            <a:endParaRPr lang="en-US" sz="1050" dirty="0"/>
          </a:p>
          <a:p>
            <a:pPr>
              <a:lnSpc>
                <a:spcPct val="250000"/>
              </a:lnSpc>
            </a:pPr>
            <a:r>
              <a:rPr lang="en-US" sz="1050" dirty="0" smtClean="0"/>
              <a:t>10000</a:t>
            </a:r>
            <a:endParaRPr lang="en-US" sz="1050" dirty="0"/>
          </a:p>
          <a:p>
            <a:pPr>
              <a:lnSpc>
                <a:spcPct val="250000"/>
              </a:lnSpc>
            </a:pPr>
            <a:r>
              <a:rPr lang="en-US" sz="1050" dirty="0" smtClean="0"/>
              <a:t>8000</a:t>
            </a:r>
            <a:endParaRPr lang="en-US" sz="1050" dirty="0"/>
          </a:p>
          <a:p>
            <a:pPr>
              <a:lnSpc>
                <a:spcPct val="250000"/>
              </a:lnSpc>
            </a:pPr>
            <a:r>
              <a:rPr lang="en-US" sz="1050" dirty="0" smtClean="0"/>
              <a:t>6000</a:t>
            </a:r>
          </a:p>
          <a:p>
            <a:pPr>
              <a:lnSpc>
                <a:spcPct val="250000"/>
              </a:lnSpc>
            </a:pPr>
            <a:r>
              <a:rPr lang="en-US" sz="1050" dirty="0" smtClean="0"/>
              <a:t>4000</a:t>
            </a:r>
          </a:p>
          <a:p>
            <a:pPr>
              <a:lnSpc>
                <a:spcPct val="250000"/>
              </a:lnSpc>
            </a:pPr>
            <a:r>
              <a:rPr lang="en-US" sz="1050" dirty="0" smtClean="0"/>
              <a:t>2000</a:t>
            </a:r>
            <a:endParaRPr lang="en-US" sz="1050" dirty="0"/>
          </a:p>
        </p:txBody>
      </p:sp>
    </p:spTree>
    <p:extLst>
      <p:ext uri="{BB962C8B-B14F-4D97-AF65-F5344CB8AC3E}">
        <p14:creationId xmlns:p14="http://schemas.microsoft.com/office/powerpoint/2010/main" val="2557659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Immediate Solution: Efficiency</a:t>
            </a:r>
          </a:p>
        </p:txBody>
      </p:sp>
      <p:sp>
        <p:nvSpPr>
          <p:cNvPr id="3" name="Content Placeholder 2"/>
          <p:cNvSpPr>
            <a:spLocks noGrp="1"/>
          </p:cNvSpPr>
          <p:nvPr>
            <p:ph idx="1"/>
          </p:nvPr>
        </p:nvSpPr>
        <p:spPr/>
        <p:txBody>
          <a:bodyPr/>
          <a:lstStyle/>
          <a:p>
            <a:pPr marL="0" indent="0">
              <a:buNone/>
            </a:pPr>
            <a:r>
              <a:rPr lang="en-US" sz="2400" dirty="0"/>
              <a:t>Urban Water Use Efficiency</a:t>
            </a:r>
          </a:p>
          <a:p>
            <a:pPr lvl="1">
              <a:buFont typeface="Arial" charset="0"/>
              <a:buChar char="•"/>
            </a:pPr>
            <a:r>
              <a:rPr lang="en-US" sz="2000" dirty="0"/>
              <a:t>California average reduction in June: 27%</a:t>
            </a:r>
          </a:p>
          <a:p>
            <a:pPr lvl="1">
              <a:buFont typeface="Arial" charset="0"/>
              <a:buChar char="•"/>
            </a:pPr>
            <a:r>
              <a:rPr lang="en-US" sz="2000" dirty="0"/>
              <a:t>Next Goal: 32</a:t>
            </a:r>
            <a:r>
              <a:rPr lang="en-US" sz="2000" dirty="0" smtClean="0"/>
              <a:t>%</a:t>
            </a:r>
            <a:endParaRPr lang="en-US" sz="2000" dirty="0"/>
          </a:p>
          <a:p>
            <a:pPr marL="0" indent="0">
              <a:buNone/>
            </a:pPr>
            <a:r>
              <a:rPr lang="en-US" sz="2400" dirty="0"/>
              <a:t>Benefits</a:t>
            </a:r>
          </a:p>
          <a:p>
            <a:pPr lvl="1">
              <a:buFont typeface="Arial" charset="0"/>
              <a:buChar char="•"/>
            </a:pPr>
            <a:r>
              <a:rPr lang="en-US" sz="2000" dirty="0"/>
              <a:t>Reduce agricultural sacrifice</a:t>
            </a:r>
          </a:p>
          <a:p>
            <a:pPr lvl="1">
              <a:buFont typeface="Arial" charset="0"/>
              <a:buChar char="•"/>
            </a:pPr>
            <a:r>
              <a:rPr lang="en-US" sz="2000" dirty="0"/>
              <a:t>Minimal resources to enforce</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86" y="1325377"/>
            <a:ext cx="3098714" cy="4518212"/>
          </a:xfrm>
          <a:prstGeom prst="rect">
            <a:avLst/>
          </a:prstGeom>
        </p:spPr>
      </p:pic>
    </p:spTree>
    <p:extLst>
      <p:ext uri="{BB962C8B-B14F-4D97-AF65-F5344CB8AC3E}">
        <p14:creationId xmlns:p14="http://schemas.microsoft.com/office/powerpoint/2010/main" val="2723235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10" name="TextBox 9"/>
          <p:cNvSpPr txBox="1"/>
          <p:nvPr/>
        </p:nvSpPr>
        <p:spPr>
          <a:xfrm>
            <a:off x="6400800" y="6299072"/>
            <a:ext cx="762000" cy="584775"/>
          </a:xfrm>
          <a:prstGeom prst="rect">
            <a:avLst/>
          </a:prstGeom>
          <a:noFill/>
        </p:spPr>
        <p:txBody>
          <a:bodyPr wrap="square" rtlCol="0">
            <a:spAutoFit/>
          </a:bodyPr>
          <a:lstStyle/>
          <a:p>
            <a:r>
              <a:rPr lang="en-US" sz="3200" dirty="0" smtClean="0">
                <a:solidFill>
                  <a:schemeClr val="bg1"/>
                </a:solidFill>
              </a:rPr>
              <a:t>15</a:t>
            </a:r>
            <a:endParaRPr lang="en-US" sz="3200" dirty="0">
              <a:solidFill>
                <a:schemeClr val="bg1"/>
              </a:solidFill>
            </a:endParaRPr>
          </a:p>
        </p:txBody>
      </p:sp>
      <p:sp>
        <p:nvSpPr>
          <p:cNvPr id="2" name="Rectangle 1"/>
          <p:cNvSpPr/>
          <p:nvPr/>
        </p:nvSpPr>
        <p:spPr>
          <a:xfrm>
            <a:off x="0" y="221238"/>
            <a:ext cx="9144000" cy="1261884"/>
          </a:xfrm>
          <a:prstGeom prst="rect">
            <a:avLst/>
          </a:prstGeom>
        </p:spPr>
        <p:txBody>
          <a:bodyPr wrap="square">
            <a:spAutoFit/>
          </a:bodyPr>
          <a:lstStyle/>
          <a:p>
            <a:pPr algn="ctr"/>
            <a:r>
              <a:rPr lang="en-US" sz="4000" dirty="0">
                <a:solidFill>
                  <a:srgbClr val="000000"/>
                </a:solidFill>
              </a:rPr>
              <a:t>Best Micro-Scale Water-Saving Techniques</a:t>
            </a:r>
            <a:endParaRPr lang="en-US" sz="4000" dirty="0"/>
          </a:p>
          <a:p>
            <a:pPr algn="ctr"/>
            <a:r>
              <a:rPr lang="en-US" dirty="0"/>
              <a:t/>
            </a:r>
            <a:br>
              <a:rPr lang="en-US" dirty="0"/>
            </a:br>
            <a:endParaRPr lang="en-US" dirty="0"/>
          </a:p>
        </p:txBody>
      </p:sp>
      <p:pic>
        <p:nvPicPr>
          <p:cNvPr id="3074" name="Picture 2" descr="https://lh3.googleusercontent.com/xfCRBe8xyVMMlgjnDcw3Xfl8oxnrFxOz9dvZRhvOypOMmPaOvVzPmNhgbW8IcWyzyXSStHyvZNB5-tklPx83qqhLvvQxJclI_tar6_mA7pMo_qGbMSKdD3uQRi7p4A9h-nTy0zI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699987"/>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4.googleusercontent.com/WUzq9sf0rHNi9Pkzhi1vx_Sw0ACwGNbxtJP5E2fvfCELMfvAAjU8RHaSSiOFxYkDtokt-3yLCSc6S6wwZihee_mO53Jj941EDrAYHchxROEnbgx_7IAa68ymJgcSLM1BOomZdIF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869" y="4823812"/>
            <a:ext cx="13620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6.googleusercontent.com/jQ9nmGsPEUzTZnfi5EWN7qrG9oXkT967cQwXuvPL2flepnCsmi1gyB94yQvMgElmXjPhXcgyv9oQK6rZZJMTt6JAWp6aiBT2G3uu4W0sedlpvMo6CYhK_fzNpmp65WePaRPAfR2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1739536"/>
            <a:ext cx="1759347" cy="23622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6713" y="1289421"/>
            <a:ext cx="6110287" cy="3046988"/>
          </a:xfrm>
          <a:prstGeom prst="rect">
            <a:avLst/>
          </a:prstGeom>
        </p:spPr>
        <p:txBody>
          <a:bodyPr wrap="square">
            <a:spAutoFit/>
          </a:bodyPr>
          <a:lstStyle/>
          <a:p>
            <a:pPr marL="342900" indent="-342900" fontAlgn="base">
              <a:spcBef>
                <a:spcPts val="600"/>
              </a:spcBef>
              <a:buFont typeface="Wingdings" charset="2"/>
              <a:buChar char="ü"/>
            </a:pPr>
            <a:r>
              <a:rPr lang="en-US" sz="2400" dirty="0" smtClean="0">
                <a:solidFill>
                  <a:srgbClr val="000000"/>
                </a:solidFill>
              </a:rPr>
              <a:t>Check </a:t>
            </a:r>
            <a:r>
              <a:rPr lang="en-US" sz="2400" dirty="0">
                <a:solidFill>
                  <a:srgbClr val="000000"/>
                </a:solidFill>
              </a:rPr>
              <a:t>faucets, pipes, and toilets for leaks can save from 20-200 gallons per day</a:t>
            </a:r>
          </a:p>
          <a:p>
            <a:pPr marL="342900" indent="-342900" fontAlgn="base">
              <a:buFont typeface="Wingdings" charset="2"/>
              <a:buChar char="ü"/>
            </a:pPr>
            <a:r>
              <a:rPr lang="en-US" sz="2400" dirty="0" smtClean="0">
                <a:solidFill>
                  <a:srgbClr val="000000"/>
                </a:solidFill>
              </a:rPr>
              <a:t>Water-saving </a:t>
            </a:r>
            <a:r>
              <a:rPr lang="en-US" sz="2400" dirty="0">
                <a:solidFill>
                  <a:srgbClr val="000000"/>
                </a:solidFill>
              </a:rPr>
              <a:t>shower </a:t>
            </a:r>
            <a:r>
              <a:rPr lang="en-US" sz="2400" dirty="0" smtClean="0">
                <a:solidFill>
                  <a:srgbClr val="000000"/>
                </a:solidFill>
              </a:rPr>
              <a:t>heads reduce </a:t>
            </a:r>
            <a:r>
              <a:rPr lang="en-US" sz="2400" dirty="0">
                <a:solidFill>
                  <a:srgbClr val="000000"/>
                </a:solidFill>
              </a:rPr>
              <a:t>waste up to 3 gallons per </a:t>
            </a:r>
            <a:r>
              <a:rPr lang="en-US" sz="2400" dirty="0" smtClean="0">
                <a:solidFill>
                  <a:srgbClr val="000000"/>
                </a:solidFill>
              </a:rPr>
              <a:t>minute</a:t>
            </a:r>
          </a:p>
          <a:p>
            <a:pPr marL="342900" indent="-342900" fontAlgn="base">
              <a:buFont typeface="Wingdings" charset="2"/>
              <a:buChar char="ü"/>
            </a:pPr>
            <a:r>
              <a:rPr lang="en-US" sz="2400" dirty="0" smtClean="0">
                <a:solidFill>
                  <a:srgbClr val="000000"/>
                </a:solidFill>
              </a:rPr>
              <a:t>Use </a:t>
            </a:r>
            <a:r>
              <a:rPr lang="en-US" sz="2400" dirty="0">
                <a:solidFill>
                  <a:srgbClr val="000000"/>
                </a:solidFill>
              </a:rPr>
              <a:t>Biodegradable soap so water can be easily used on </a:t>
            </a:r>
            <a:r>
              <a:rPr lang="en-US" sz="2400" dirty="0" smtClean="0">
                <a:solidFill>
                  <a:srgbClr val="000000"/>
                </a:solidFill>
              </a:rPr>
              <a:t>plants</a:t>
            </a:r>
          </a:p>
          <a:p>
            <a:pPr marL="342900" indent="-342900" fontAlgn="base">
              <a:buFont typeface="Wingdings" charset="2"/>
              <a:buChar char="ü"/>
            </a:pPr>
            <a:r>
              <a:rPr lang="en-US" sz="2400" dirty="0">
                <a:solidFill>
                  <a:srgbClr val="000000"/>
                </a:solidFill>
              </a:rPr>
              <a:t>Low-flow faucet aerators</a:t>
            </a:r>
          </a:p>
          <a:p>
            <a:pPr marL="342900" indent="-342900" fontAlgn="base">
              <a:buFont typeface="Wingdings" charset="2"/>
              <a:buChar char="ü"/>
            </a:pPr>
            <a:endParaRPr lang="en-US" sz="2400" i="0" u="none" strike="noStrike" dirty="0">
              <a:solidFill>
                <a:srgbClr val="000000"/>
              </a:solidFill>
              <a:effectLst/>
            </a:endParaRPr>
          </a:p>
        </p:txBody>
      </p:sp>
    </p:spTree>
    <p:extLst>
      <p:ext uri="{BB962C8B-B14F-4D97-AF65-F5344CB8AC3E}">
        <p14:creationId xmlns:p14="http://schemas.microsoft.com/office/powerpoint/2010/main" val="2755204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7" name="TextBox 6"/>
          <p:cNvSpPr txBox="1"/>
          <p:nvPr/>
        </p:nvSpPr>
        <p:spPr>
          <a:xfrm>
            <a:off x="6400800" y="6299072"/>
            <a:ext cx="762000" cy="584775"/>
          </a:xfrm>
          <a:prstGeom prst="rect">
            <a:avLst/>
          </a:prstGeom>
          <a:noFill/>
        </p:spPr>
        <p:txBody>
          <a:bodyPr wrap="square" rtlCol="0">
            <a:spAutoFit/>
          </a:bodyPr>
          <a:lstStyle/>
          <a:p>
            <a:r>
              <a:rPr lang="en-US" sz="3200" dirty="0" smtClean="0">
                <a:solidFill>
                  <a:schemeClr val="bg1"/>
                </a:solidFill>
              </a:rPr>
              <a:t>13</a:t>
            </a:r>
            <a:endParaRPr lang="en-US" sz="3200" dirty="0">
              <a:solidFill>
                <a:schemeClr val="bg1"/>
              </a:solidFill>
            </a:endParaRPr>
          </a:p>
        </p:txBody>
      </p:sp>
      <p:sp>
        <p:nvSpPr>
          <p:cNvPr id="2" name="Rectangle 1"/>
          <p:cNvSpPr/>
          <p:nvPr/>
        </p:nvSpPr>
        <p:spPr>
          <a:xfrm>
            <a:off x="1638300" y="213756"/>
            <a:ext cx="5867400" cy="1938992"/>
          </a:xfrm>
          <a:prstGeom prst="rect">
            <a:avLst/>
          </a:prstGeom>
        </p:spPr>
        <p:txBody>
          <a:bodyPr wrap="square">
            <a:spAutoFit/>
          </a:bodyPr>
          <a:lstStyle/>
          <a:p>
            <a:pPr algn="ctr"/>
            <a:r>
              <a:rPr lang="en-US" sz="4000" dirty="0">
                <a:solidFill>
                  <a:srgbClr val="000000"/>
                </a:solidFill>
              </a:rPr>
              <a:t>Rainwater Capture Systems</a:t>
            </a:r>
            <a:endParaRPr lang="en-US" sz="4000" dirty="0"/>
          </a:p>
          <a:p>
            <a:r>
              <a:rPr lang="en-US" sz="4000" dirty="0"/>
              <a:t/>
            </a:r>
            <a:br>
              <a:rPr lang="en-US" sz="4000" dirty="0"/>
            </a:br>
            <a:endParaRPr lang="en-US" sz="4000" dirty="0"/>
          </a:p>
        </p:txBody>
      </p:sp>
      <p:sp>
        <p:nvSpPr>
          <p:cNvPr id="3" name="Rectangle 2"/>
          <p:cNvSpPr/>
          <p:nvPr/>
        </p:nvSpPr>
        <p:spPr>
          <a:xfrm>
            <a:off x="152400" y="1323500"/>
            <a:ext cx="4572000" cy="4124206"/>
          </a:xfrm>
          <a:prstGeom prst="rect">
            <a:avLst/>
          </a:prstGeom>
        </p:spPr>
        <p:txBody>
          <a:bodyPr>
            <a:spAutoFit/>
          </a:bodyPr>
          <a:lstStyle/>
          <a:p>
            <a:pPr>
              <a:spcBef>
                <a:spcPts val="600"/>
              </a:spcBef>
            </a:pPr>
            <a:r>
              <a:rPr lang="en-US" sz="2400" dirty="0">
                <a:solidFill>
                  <a:srgbClr val="000000"/>
                </a:solidFill>
              </a:rPr>
              <a:t>Rainwater harvesting is the capture, diversion, and storage of non-potable water for later reuse. </a:t>
            </a:r>
            <a:endParaRPr lang="en-US" sz="2400" dirty="0"/>
          </a:p>
          <a:p>
            <a:pPr>
              <a:spcBef>
                <a:spcPts val="600"/>
              </a:spcBef>
            </a:pPr>
            <a:r>
              <a:rPr lang="en-US" sz="2400" dirty="0">
                <a:solidFill>
                  <a:srgbClr val="000000"/>
                </a:solidFill>
              </a:rPr>
              <a:t>-City of San Diego</a:t>
            </a:r>
            <a:endParaRPr lang="en-US" sz="2400" dirty="0"/>
          </a:p>
          <a:p>
            <a:pPr>
              <a:spcBef>
                <a:spcPts val="600"/>
              </a:spcBef>
            </a:pPr>
            <a:r>
              <a:rPr lang="en-US" sz="2400" dirty="0"/>
              <a:t/>
            </a:r>
            <a:br>
              <a:rPr lang="en-US" sz="2400" dirty="0"/>
            </a:br>
            <a:r>
              <a:rPr lang="en-US" sz="2400" dirty="0">
                <a:solidFill>
                  <a:srgbClr val="000000"/>
                </a:solidFill>
              </a:rPr>
              <a:t>Approximately 600 gallons of rainwater can be harvested from one inch of rain falling on a 1,000 square foot roof. </a:t>
            </a:r>
            <a:endParaRPr lang="en-US" sz="2400" dirty="0"/>
          </a:p>
          <a:p>
            <a:r>
              <a:rPr lang="en-US" dirty="0"/>
              <a:t/>
            </a:r>
            <a:br>
              <a:rPr lang="en-US" dirty="0"/>
            </a:br>
            <a:endParaRPr lang="en-US" dirty="0"/>
          </a:p>
        </p:txBody>
      </p:sp>
    </p:spTree>
    <p:extLst>
      <p:ext uri="{BB962C8B-B14F-4D97-AF65-F5344CB8AC3E}">
        <p14:creationId xmlns:p14="http://schemas.microsoft.com/office/powerpoint/2010/main" val="958542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6" name="TextBox 5"/>
          <p:cNvSpPr txBox="1"/>
          <p:nvPr/>
        </p:nvSpPr>
        <p:spPr>
          <a:xfrm>
            <a:off x="6400800" y="6299072"/>
            <a:ext cx="762000" cy="584775"/>
          </a:xfrm>
          <a:prstGeom prst="rect">
            <a:avLst/>
          </a:prstGeom>
          <a:noFill/>
        </p:spPr>
        <p:txBody>
          <a:bodyPr wrap="square" rtlCol="0">
            <a:spAutoFit/>
          </a:bodyPr>
          <a:lstStyle/>
          <a:p>
            <a:r>
              <a:rPr lang="en-US" sz="3200" dirty="0" smtClean="0">
                <a:solidFill>
                  <a:schemeClr val="bg1"/>
                </a:solidFill>
              </a:rPr>
              <a:t>14</a:t>
            </a:r>
            <a:endParaRPr lang="en-US" sz="3200" dirty="0">
              <a:solidFill>
                <a:schemeClr val="bg1"/>
              </a:solidFill>
            </a:endParaRPr>
          </a:p>
        </p:txBody>
      </p:sp>
      <p:sp>
        <p:nvSpPr>
          <p:cNvPr id="2" name="Rectangle 1"/>
          <p:cNvSpPr/>
          <p:nvPr/>
        </p:nvSpPr>
        <p:spPr>
          <a:xfrm>
            <a:off x="1590675" y="195824"/>
            <a:ext cx="5962650" cy="1261884"/>
          </a:xfrm>
          <a:prstGeom prst="rect">
            <a:avLst/>
          </a:prstGeom>
        </p:spPr>
        <p:txBody>
          <a:bodyPr wrap="square">
            <a:spAutoFit/>
          </a:bodyPr>
          <a:lstStyle/>
          <a:p>
            <a:pPr algn="ctr"/>
            <a:r>
              <a:rPr lang="en-US" sz="4000" dirty="0">
                <a:solidFill>
                  <a:srgbClr val="000000"/>
                </a:solidFill>
              </a:rPr>
              <a:t>Rainwater Capture Systems</a:t>
            </a:r>
            <a:endParaRPr lang="en-US" sz="4000" dirty="0"/>
          </a:p>
          <a:p>
            <a:pPr algn="ctr"/>
            <a:r>
              <a:rPr lang="en-US" dirty="0"/>
              <a:t/>
            </a:r>
            <a:br>
              <a:rPr lang="en-US" dirty="0"/>
            </a:br>
            <a:endParaRPr lang="en-US" dirty="0"/>
          </a:p>
        </p:txBody>
      </p:sp>
      <p:sp>
        <p:nvSpPr>
          <p:cNvPr id="3" name="Rectangle 2"/>
          <p:cNvSpPr/>
          <p:nvPr/>
        </p:nvSpPr>
        <p:spPr>
          <a:xfrm>
            <a:off x="114300" y="990600"/>
            <a:ext cx="7277100" cy="4447371"/>
          </a:xfrm>
          <a:prstGeom prst="rect">
            <a:avLst/>
          </a:prstGeom>
        </p:spPr>
        <p:txBody>
          <a:bodyPr wrap="square">
            <a:spAutoFit/>
          </a:bodyPr>
          <a:lstStyle/>
          <a:p>
            <a:pPr>
              <a:spcBef>
                <a:spcPts val="600"/>
              </a:spcBef>
            </a:pPr>
            <a:r>
              <a:rPr lang="en-US" sz="2400" dirty="0" smtClean="0">
                <a:solidFill>
                  <a:srgbClr val="000000"/>
                </a:solidFill>
              </a:rPr>
              <a:t>Advantages</a:t>
            </a:r>
            <a:endParaRPr lang="en-US" sz="2400" dirty="0"/>
          </a:p>
          <a:p>
            <a:pPr marL="800100" lvl="1" indent="-342900" fontAlgn="base">
              <a:spcBef>
                <a:spcPts val="600"/>
              </a:spcBef>
              <a:buFont typeface="Arial" charset="0"/>
              <a:buChar char="•"/>
            </a:pPr>
            <a:r>
              <a:rPr lang="en-US" sz="2000" dirty="0" smtClean="0">
                <a:solidFill>
                  <a:srgbClr val="000000"/>
                </a:solidFill>
              </a:rPr>
              <a:t>Reduces </a:t>
            </a:r>
            <a:r>
              <a:rPr lang="en-US" sz="2000" dirty="0">
                <a:solidFill>
                  <a:srgbClr val="000000"/>
                </a:solidFill>
              </a:rPr>
              <a:t>demand on other sources such as ground and surface water</a:t>
            </a:r>
          </a:p>
          <a:p>
            <a:pPr marL="800100" lvl="1" indent="-342900" fontAlgn="base">
              <a:buFont typeface="Arial" charset="0"/>
              <a:buChar char="•"/>
            </a:pPr>
            <a:r>
              <a:rPr lang="en-US" sz="2000" dirty="0" smtClean="0">
                <a:solidFill>
                  <a:srgbClr val="000000"/>
                </a:solidFill>
              </a:rPr>
              <a:t>Reduces </a:t>
            </a:r>
            <a:r>
              <a:rPr lang="en-US" sz="2000" dirty="0">
                <a:solidFill>
                  <a:srgbClr val="000000"/>
                </a:solidFill>
              </a:rPr>
              <a:t>water bill</a:t>
            </a:r>
          </a:p>
          <a:p>
            <a:pPr marL="800100" lvl="1" indent="-342900" fontAlgn="base">
              <a:buFont typeface="Arial" charset="0"/>
              <a:buChar char="•"/>
            </a:pPr>
            <a:r>
              <a:rPr lang="en-US" sz="2000" dirty="0" smtClean="0">
                <a:solidFill>
                  <a:srgbClr val="000000"/>
                </a:solidFill>
              </a:rPr>
              <a:t>Water </a:t>
            </a:r>
            <a:r>
              <a:rPr lang="en-US" sz="2000" dirty="0">
                <a:solidFill>
                  <a:srgbClr val="000000"/>
                </a:solidFill>
              </a:rPr>
              <a:t>easily made suitable for irrigation</a:t>
            </a:r>
          </a:p>
          <a:p>
            <a:pPr marL="800100" lvl="1" indent="-342900" fontAlgn="base">
              <a:buFont typeface="Arial" charset="0"/>
              <a:buChar char="•"/>
            </a:pPr>
            <a:r>
              <a:rPr lang="en-US" sz="2000" dirty="0" smtClean="0">
                <a:solidFill>
                  <a:srgbClr val="000000"/>
                </a:solidFill>
              </a:rPr>
              <a:t>Reduces </a:t>
            </a:r>
            <a:r>
              <a:rPr lang="en-US" sz="2000" dirty="0">
                <a:solidFill>
                  <a:srgbClr val="000000"/>
                </a:solidFill>
              </a:rPr>
              <a:t>floods and soil erosion</a:t>
            </a:r>
          </a:p>
          <a:p>
            <a:pPr>
              <a:spcBef>
                <a:spcPts val="600"/>
              </a:spcBef>
            </a:pPr>
            <a:r>
              <a:rPr lang="en-US" sz="2400" dirty="0">
                <a:solidFill>
                  <a:srgbClr val="000000"/>
                </a:solidFill>
              </a:rPr>
              <a:t>Disadvantages</a:t>
            </a:r>
            <a:endParaRPr lang="en-US" sz="2400" dirty="0"/>
          </a:p>
          <a:p>
            <a:pPr marL="800100" lvl="1" indent="-342900" fontAlgn="base">
              <a:spcBef>
                <a:spcPts val="600"/>
              </a:spcBef>
              <a:buFont typeface="Arial" charset="0"/>
              <a:buChar char="•"/>
            </a:pPr>
            <a:r>
              <a:rPr lang="en-US" sz="2000" dirty="0" smtClean="0">
                <a:solidFill>
                  <a:srgbClr val="000000"/>
                </a:solidFill>
              </a:rPr>
              <a:t>Unpredictable </a:t>
            </a:r>
            <a:r>
              <a:rPr lang="en-US" sz="2000" dirty="0">
                <a:solidFill>
                  <a:srgbClr val="000000"/>
                </a:solidFill>
              </a:rPr>
              <a:t>rainfall</a:t>
            </a:r>
          </a:p>
          <a:p>
            <a:pPr marL="800100" lvl="1" indent="-342900" fontAlgn="base">
              <a:buFont typeface="Arial" charset="0"/>
              <a:buChar char="•"/>
            </a:pPr>
            <a:r>
              <a:rPr lang="en-US" sz="2000" dirty="0" smtClean="0">
                <a:solidFill>
                  <a:srgbClr val="000000"/>
                </a:solidFill>
              </a:rPr>
              <a:t>Initial </a:t>
            </a:r>
            <a:r>
              <a:rPr lang="en-US" sz="2000" dirty="0">
                <a:solidFill>
                  <a:srgbClr val="000000"/>
                </a:solidFill>
              </a:rPr>
              <a:t>cost from $200 to $2000</a:t>
            </a:r>
          </a:p>
          <a:p>
            <a:pPr marL="800100" lvl="1" indent="-342900" fontAlgn="base">
              <a:buFont typeface="Arial" charset="0"/>
              <a:buChar char="•"/>
            </a:pPr>
            <a:r>
              <a:rPr lang="en-US" sz="2000" dirty="0" smtClean="0">
                <a:solidFill>
                  <a:srgbClr val="000000"/>
                </a:solidFill>
              </a:rPr>
              <a:t>Regular </a:t>
            </a:r>
            <a:r>
              <a:rPr lang="en-US" sz="2000" dirty="0">
                <a:solidFill>
                  <a:srgbClr val="000000"/>
                </a:solidFill>
              </a:rPr>
              <a:t>maintenance due to rodents, mosquitoes, algae growth, insects and lizards</a:t>
            </a:r>
          </a:p>
          <a:p>
            <a:pPr marL="800100" lvl="1" indent="-342900" fontAlgn="base">
              <a:buFont typeface="Arial" charset="0"/>
              <a:buChar char="•"/>
            </a:pPr>
            <a:r>
              <a:rPr lang="en-US" sz="2000" dirty="0" smtClean="0">
                <a:solidFill>
                  <a:srgbClr val="000000"/>
                </a:solidFill>
              </a:rPr>
              <a:t>Roof </a:t>
            </a:r>
            <a:r>
              <a:rPr lang="en-US" sz="2000" dirty="0">
                <a:solidFill>
                  <a:srgbClr val="000000"/>
                </a:solidFill>
              </a:rPr>
              <a:t>types may seep chemicals or animal droppings</a:t>
            </a:r>
          </a:p>
          <a:p>
            <a:pPr marL="800100" lvl="1" indent="-342900" fontAlgn="base">
              <a:buFont typeface="Arial" charset="0"/>
              <a:buChar char="•"/>
            </a:pPr>
            <a:r>
              <a:rPr lang="en-US" sz="2000" dirty="0" smtClean="0">
                <a:solidFill>
                  <a:srgbClr val="000000"/>
                </a:solidFill>
              </a:rPr>
              <a:t>Storage </a:t>
            </a:r>
            <a:r>
              <a:rPr lang="en-US" sz="2000" dirty="0">
                <a:solidFill>
                  <a:srgbClr val="000000"/>
                </a:solidFill>
              </a:rPr>
              <a:t>limits</a:t>
            </a:r>
            <a:endParaRPr lang="en-US" sz="2000" i="0" u="none" strike="noStrike" dirty="0">
              <a:solidFill>
                <a:srgbClr val="000000"/>
              </a:solidFill>
              <a:effectLst/>
            </a:endParaRPr>
          </a:p>
        </p:txBody>
      </p:sp>
    </p:spTree>
    <p:extLst>
      <p:ext uri="{BB962C8B-B14F-4D97-AF65-F5344CB8AC3E}">
        <p14:creationId xmlns:p14="http://schemas.microsoft.com/office/powerpoint/2010/main" val="710973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5" name="TextBox 4"/>
          <p:cNvSpPr txBox="1"/>
          <p:nvPr/>
        </p:nvSpPr>
        <p:spPr>
          <a:xfrm>
            <a:off x="1066800" y="147570"/>
            <a:ext cx="6991350" cy="707886"/>
          </a:xfrm>
          <a:prstGeom prst="rect">
            <a:avLst/>
          </a:prstGeom>
          <a:noFill/>
        </p:spPr>
        <p:txBody>
          <a:bodyPr wrap="square" rtlCol="0">
            <a:spAutoFit/>
          </a:bodyPr>
          <a:lstStyle/>
          <a:p>
            <a:pPr algn="ctr"/>
            <a:r>
              <a:rPr lang="en-US" sz="4000" dirty="0" smtClean="0"/>
              <a:t>Classifications of Used Water</a:t>
            </a:r>
            <a:endParaRPr lang="en-US" sz="4000" dirty="0"/>
          </a:p>
        </p:txBody>
      </p:sp>
      <p:pic>
        <p:nvPicPr>
          <p:cNvPr id="4098" name="Picture 2" descr="http://www.flotender.net/flotender_images/greywater-blackwa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05200"/>
            <a:ext cx="871568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1010124"/>
            <a:ext cx="8305800" cy="4343400"/>
          </a:xfrm>
        </p:spPr>
        <p:txBody>
          <a:bodyPr>
            <a:noAutofit/>
          </a:bodyPr>
          <a:lstStyle/>
          <a:p>
            <a:r>
              <a:rPr lang="en-US" sz="2000" dirty="0" smtClean="0"/>
              <a:t>There are generally a few classifications of water that undergoes treatment.</a:t>
            </a:r>
          </a:p>
          <a:p>
            <a:pPr marL="0" indent="0">
              <a:buNone/>
            </a:pPr>
            <a:r>
              <a:rPr lang="en-US" sz="2000" dirty="0" smtClean="0"/>
              <a:t>	1.  Blackwater – Comes from the Toilet, also called Sewage</a:t>
            </a:r>
          </a:p>
          <a:p>
            <a:pPr marL="0" indent="0">
              <a:buNone/>
            </a:pPr>
            <a:r>
              <a:rPr lang="en-US" sz="2000" dirty="0" smtClean="0"/>
              <a:t>	2.  Greywater – Comes from commercial buildings and households; usually water used for cleaning, cooking, etc.</a:t>
            </a:r>
          </a:p>
          <a:p>
            <a:pPr lvl="5"/>
            <a:r>
              <a:rPr lang="en-US" dirty="0" smtClean="0"/>
              <a:t>Dark Greywater – A subcategory of Greywater which contains heavy pollutants, usually from the sink or dishwasher.</a:t>
            </a:r>
          </a:p>
          <a:p>
            <a:pPr marL="0" indent="0">
              <a:buNone/>
            </a:pPr>
            <a:r>
              <a:rPr lang="en-US" sz="2400" dirty="0" smtClean="0"/>
              <a:t>			</a:t>
            </a:r>
            <a:endParaRPr lang="en-US" sz="2400" dirty="0"/>
          </a:p>
        </p:txBody>
      </p:sp>
      <p:pic>
        <p:nvPicPr>
          <p:cNvPr id="7" name="Picture 6"/>
          <p:cNvPicPr>
            <a:picLocks noChangeAspect="1"/>
          </p:cNvPicPr>
          <p:nvPr/>
        </p:nvPicPr>
        <p:blipFill>
          <a:blip r:embed="rId5"/>
          <a:stretch>
            <a:fillRect/>
          </a:stretch>
        </p:blipFill>
        <p:spPr>
          <a:xfrm>
            <a:off x="82826" y="5172351"/>
            <a:ext cx="1288774" cy="957375"/>
          </a:xfrm>
          <a:prstGeom prst="rect">
            <a:avLst/>
          </a:prstGeom>
        </p:spPr>
      </p:pic>
      <p:sp>
        <p:nvSpPr>
          <p:cNvPr id="8" name="TextBox 7"/>
          <p:cNvSpPr txBox="1"/>
          <p:nvPr/>
        </p:nvSpPr>
        <p:spPr>
          <a:xfrm>
            <a:off x="6400800" y="6299072"/>
            <a:ext cx="762000" cy="584775"/>
          </a:xfrm>
          <a:prstGeom prst="rect">
            <a:avLst/>
          </a:prstGeom>
          <a:noFill/>
        </p:spPr>
        <p:txBody>
          <a:bodyPr wrap="square" rtlCol="0">
            <a:spAutoFit/>
          </a:bodyPr>
          <a:lstStyle/>
          <a:p>
            <a:r>
              <a:rPr lang="en-US" sz="3200" b="1" dirty="0">
                <a:solidFill>
                  <a:schemeClr val="bg1"/>
                </a:solidFill>
              </a:rPr>
              <a:t>3</a:t>
            </a:r>
          </a:p>
        </p:txBody>
      </p:sp>
    </p:spTree>
    <p:extLst>
      <p:ext uri="{BB962C8B-B14F-4D97-AF65-F5344CB8AC3E}">
        <p14:creationId xmlns:p14="http://schemas.microsoft.com/office/powerpoint/2010/main" val="2775879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8" name="TextBox 7"/>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10</a:t>
            </a:r>
            <a:endParaRPr lang="en-US" sz="3200" b="1" dirty="0">
              <a:solidFill>
                <a:schemeClr val="bg1"/>
              </a:solidFill>
            </a:endParaRPr>
          </a:p>
        </p:txBody>
      </p:sp>
      <p:pic>
        <p:nvPicPr>
          <p:cNvPr id="1026" name="Picture 2" descr="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63" y="893798"/>
            <a:ext cx="8983873" cy="5268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72086" y="152400"/>
            <a:ext cx="6181725" cy="2308324"/>
          </a:xfrm>
          <a:prstGeom prst="rect">
            <a:avLst/>
          </a:prstGeom>
        </p:spPr>
        <p:txBody>
          <a:bodyPr wrap="square">
            <a:spAutoFit/>
          </a:bodyPr>
          <a:lstStyle/>
          <a:p>
            <a:pPr algn="ctr"/>
            <a:r>
              <a:rPr lang="en-US" sz="3600" dirty="0" smtClean="0">
                <a:solidFill>
                  <a:srgbClr val="000000"/>
                </a:solidFill>
              </a:rPr>
              <a:t>Long-Term Solution: Grey Water Recycling</a:t>
            </a:r>
            <a:endParaRPr lang="en-US" sz="3600" dirty="0"/>
          </a:p>
          <a:p>
            <a:r>
              <a:rPr lang="en-US" sz="3600" dirty="0"/>
              <a:t/>
            </a:r>
            <a:br>
              <a:rPr lang="en-US" sz="3600" dirty="0"/>
            </a:br>
            <a:endParaRPr lang="en-US" sz="3600" dirty="0"/>
          </a:p>
        </p:txBody>
      </p:sp>
    </p:spTree>
    <p:extLst>
      <p:ext uri="{BB962C8B-B14F-4D97-AF65-F5344CB8AC3E}">
        <p14:creationId xmlns:p14="http://schemas.microsoft.com/office/powerpoint/2010/main" val="1736709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6" name="TextBox 5"/>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11</a:t>
            </a:r>
            <a:endParaRPr lang="en-US" sz="3200" b="1" dirty="0">
              <a:solidFill>
                <a:schemeClr val="bg1"/>
              </a:solidFill>
            </a:endParaRPr>
          </a:p>
        </p:txBody>
      </p:sp>
      <p:sp>
        <p:nvSpPr>
          <p:cNvPr id="3" name="Rectangle 2"/>
          <p:cNvSpPr/>
          <p:nvPr/>
        </p:nvSpPr>
        <p:spPr>
          <a:xfrm>
            <a:off x="762000" y="1082259"/>
            <a:ext cx="7324725" cy="4785926"/>
          </a:xfrm>
          <a:prstGeom prst="rect">
            <a:avLst/>
          </a:prstGeom>
        </p:spPr>
        <p:txBody>
          <a:bodyPr wrap="square">
            <a:spAutoFit/>
          </a:bodyPr>
          <a:lstStyle/>
          <a:p>
            <a:pPr>
              <a:spcBef>
                <a:spcPts val="600"/>
              </a:spcBef>
            </a:pPr>
            <a:r>
              <a:rPr lang="en-US" sz="2800" dirty="0" smtClean="0">
                <a:solidFill>
                  <a:srgbClr val="000000"/>
                </a:solidFill>
              </a:rPr>
              <a:t>Advantages </a:t>
            </a:r>
            <a:endParaRPr lang="en-US" sz="2800" dirty="0"/>
          </a:p>
          <a:p>
            <a:pPr marL="800100" lvl="1" indent="-342900" fontAlgn="base">
              <a:spcBef>
                <a:spcPts val="600"/>
              </a:spcBef>
              <a:buFont typeface="Arial" charset="0"/>
              <a:buChar char="•"/>
            </a:pPr>
            <a:r>
              <a:rPr lang="en-US" sz="2000" dirty="0" smtClean="0">
                <a:solidFill>
                  <a:srgbClr val="000000"/>
                </a:solidFill>
              </a:rPr>
              <a:t>Reduce </a:t>
            </a:r>
            <a:r>
              <a:rPr lang="en-US" sz="2000" dirty="0">
                <a:solidFill>
                  <a:srgbClr val="000000"/>
                </a:solidFill>
              </a:rPr>
              <a:t>use of potable water to irrigate plants</a:t>
            </a:r>
          </a:p>
          <a:p>
            <a:pPr marL="800100" lvl="1" indent="-342900" fontAlgn="base">
              <a:buFont typeface="Arial" charset="0"/>
              <a:buChar char="•"/>
            </a:pPr>
            <a:r>
              <a:rPr lang="en-US" sz="2000" dirty="0" smtClean="0">
                <a:solidFill>
                  <a:srgbClr val="000000"/>
                </a:solidFill>
              </a:rPr>
              <a:t>Reducing </a:t>
            </a:r>
            <a:r>
              <a:rPr lang="en-US" sz="2000" dirty="0">
                <a:solidFill>
                  <a:srgbClr val="000000"/>
                </a:solidFill>
              </a:rPr>
              <a:t>monthly water costs</a:t>
            </a:r>
          </a:p>
          <a:p>
            <a:pPr marL="800100" lvl="1" indent="-342900" fontAlgn="base">
              <a:buFont typeface="Arial" charset="0"/>
              <a:buChar char="•"/>
            </a:pPr>
            <a:r>
              <a:rPr lang="en-US" sz="2000" dirty="0" smtClean="0">
                <a:solidFill>
                  <a:srgbClr val="000000"/>
                </a:solidFill>
              </a:rPr>
              <a:t>Minimize </a:t>
            </a:r>
            <a:r>
              <a:rPr lang="en-US" sz="2000" dirty="0">
                <a:solidFill>
                  <a:srgbClr val="000000"/>
                </a:solidFill>
              </a:rPr>
              <a:t>the burden on the public wastewater treatment system </a:t>
            </a:r>
          </a:p>
          <a:p>
            <a:pPr marL="800100" lvl="1" indent="-342900" fontAlgn="base">
              <a:buFont typeface="Arial" charset="0"/>
              <a:buChar char="•"/>
            </a:pPr>
            <a:r>
              <a:rPr lang="en-US" sz="2000" dirty="0" smtClean="0">
                <a:solidFill>
                  <a:srgbClr val="000000"/>
                </a:solidFill>
              </a:rPr>
              <a:t>Complements </a:t>
            </a:r>
            <a:r>
              <a:rPr lang="en-US" sz="2000" dirty="0">
                <a:solidFill>
                  <a:srgbClr val="000000"/>
                </a:solidFill>
              </a:rPr>
              <a:t>drought tolerant and native landscapes</a:t>
            </a:r>
          </a:p>
          <a:p>
            <a:pPr marL="800100" lvl="1" indent="-342900" fontAlgn="base">
              <a:buFont typeface="Arial" charset="0"/>
              <a:buChar char="•"/>
            </a:pPr>
            <a:r>
              <a:rPr lang="en-US" sz="2000" dirty="0" smtClean="0">
                <a:solidFill>
                  <a:srgbClr val="000000"/>
                </a:solidFill>
              </a:rPr>
              <a:t>Groundwater </a:t>
            </a:r>
            <a:r>
              <a:rPr lang="en-US" sz="2000" dirty="0">
                <a:solidFill>
                  <a:srgbClr val="000000"/>
                </a:solidFill>
              </a:rPr>
              <a:t>recharge</a:t>
            </a:r>
          </a:p>
          <a:p>
            <a:pPr>
              <a:spcBef>
                <a:spcPts val="600"/>
              </a:spcBef>
            </a:pPr>
            <a:r>
              <a:rPr lang="en-US" sz="2800" dirty="0">
                <a:solidFill>
                  <a:srgbClr val="000000"/>
                </a:solidFill>
              </a:rPr>
              <a:t>Disadvantages</a:t>
            </a:r>
            <a:endParaRPr lang="en-US" sz="2800" dirty="0"/>
          </a:p>
          <a:p>
            <a:pPr marL="800100" lvl="1" indent="-342900" fontAlgn="base">
              <a:spcBef>
                <a:spcPts val="600"/>
              </a:spcBef>
              <a:buFont typeface="Arial" charset="0"/>
              <a:buChar char="•"/>
            </a:pPr>
            <a:r>
              <a:rPr lang="en-US" sz="2000" dirty="0" smtClean="0">
                <a:solidFill>
                  <a:srgbClr val="000000"/>
                </a:solidFill>
              </a:rPr>
              <a:t>Health </a:t>
            </a:r>
            <a:r>
              <a:rPr lang="en-US" sz="2000" dirty="0">
                <a:solidFill>
                  <a:srgbClr val="000000"/>
                </a:solidFill>
              </a:rPr>
              <a:t>standards of the water and quality concerns</a:t>
            </a:r>
          </a:p>
          <a:p>
            <a:pPr marL="800100" lvl="1" indent="-342900" fontAlgn="base">
              <a:buFont typeface="Arial" charset="0"/>
              <a:buChar char="•"/>
            </a:pPr>
            <a:r>
              <a:rPr lang="en-US" sz="2000" dirty="0" smtClean="0">
                <a:solidFill>
                  <a:srgbClr val="000000"/>
                </a:solidFill>
              </a:rPr>
              <a:t>Excessive </a:t>
            </a:r>
            <a:r>
              <a:rPr lang="en-US" sz="2000" dirty="0">
                <a:solidFill>
                  <a:srgbClr val="000000"/>
                </a:solidFill>
              </a:rPr>
              <a:t>filtration necessary to make water suitable for drinking </a:t>
            </a:r>
          </a:p>
          <a:p>
            <a:r>
              <a:rPr lang="en-US" dirty="0"/>
              <a:t/>
            </a:r>
            <a:br>
              <a:rPr lang="en-US" dirty="0"/>
            </a:br>
            <a:r>
              <a:rPr lang="en-US" dirty="0"/>
              <a:t/>
            </a:r>
            <a:br>
              <a:rPr lang="en-US" dirty="0"/>
            </a:br>
            <a:endParaRPr lang="en-US" dirty="0"/>
          </a:p>
        </p:txBody>
      </p:sp>
      <p:sp>
        <p:nvSpPr>
          <p:cNvPr id="7" name="Rectangle 6"/>
          <p:cNvSpPr/>
          <p:nvPr/>
        </p:nvSpPr>
        <p:spPr>
          <a:xfrm>
            <a:off x="1572086" y="152400"/>
            <a:ext cx="6181725" cy="1261884"/>
          </a:xfrm>
          <a:prstGeom prst="rect">
            <a:avLst/>
          </a:prstGeom>
        </p:spPr>
        <p:txBody>
          <a:bodyPr wrap="square">
            <a:spAutoFit/>
          </a:bodyPr>
          <a:lstStyle/>
          <a:p>
            <a:pPr algn="ctr"/>
            <a:r>
              <a:rPr lang="en-US" sz="4000" dirty="0">
                <a:solidFill>
                  <a:srgbClr val="000000"/>
                </a:solidFill>
              </a:rPr>
              <a:t>Greywater Recycling Systems</a:t>
            </a:r>
            <a:endParaRPr lang="en-US" sz="4000" dirty="0"/>
          </a:p>
          <a:p>
            <a:r>
              <a:rPr lang="en-US" dirty="0"/>
              <a:t/>
            </a:r>
            <a:br>
              <a:rPr lang="en-US" dirty="0"/>
            </a:br>
            <a:endParaRPr lang="en-US" dirty="0"/>
          </a:p>
        </p:txBody>
      </p:sp>
    </p:spTree>
    <p:extLst>
      <p:ext uri="{BB962C8B-B14F-4D97-AF65-F5344CB8AC3E}">
        <p14:creationId xmlns:p14="http://schemas.microsoft.com/office/powerpoint/2010/main" val="1836040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Cost </a:t>
            </a:r>
            <a:r>
              <a:rPr lang="en-US" dirty="0"/>
              <a:t>of Grey Water Systems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1021432192"/>
              </p:ext>
            </p:extLst>
          </p:nvPr>
        </p:nvGraphicFramePr>
        <p:xfrm>
          <a:off x="3505200" y="1916113"/>
          <a:ext cx="5638800" cy="36115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57200" y="1417638"/>
            <a:ext cx="3733800" cy="3046988"/>
          </a:xfrm>
          <a:prstGeom prst="rect">
            <a:avLst/>
          </a:prstGeom>
          <a:noFill/>
        </p:spPr>
        <p:txBody>
          <a:bodyPr wrap="square" rtlCol="0">
            <a:spAutoFit/>
          </a:bodyPr>
          <a:lstStyle/>
          <a:p>
            <a:pPr marL="285750" indent="-285750">
              <a:buFont typeface="Arial" charset="0"/>
              <a:buChar char="•"/>
            </a:pPr>
            <a:r>
              <a:rPr lang="en-US" sz="2400" dirty="0"/>
              <a:t>High installation cost</a:t>
            </a:r>
          </a:p>
          <a:p>
            <a:pPr marL="285750" indent="-285750">
              <a:buFont typeface="Arial" charset="0"/>
              <a:buChar char="•"/>
            </a:pPr>
            <a:r>
              <a:rPr lang="en-US" sz="2400" dirty="0"/>
              <a:t>Construction for individual buildings and homes are not cost effective.</a:t>
            </a:r>
          </a:p>
          <a:p>
            <a:pPr marL="285750" indent="-285750">
              <a:buFont typeface="Arial" charset="0"/>
              <a:buChar char="•"/>
            </a:pPr>
            <a:r>
              <a:rPr lang="en-US" sz="2400" dirty="0"/>
              <a:t>Long construction and clean up</a:t>
            </a:r>
          </a:p>
          <a:p>
            <a:endParaRPr lang="en-US" sz="2400" dirty="0"/>
          </a:p>
        </p:txBody>
      </p:sp>
      <p:sp>
        <p:nvSpPr>
          <p:cNvPr id="5" name="TextBox 4"/>
          <p:cNvSpPr txBox="1"/>
          <p:nvPr/>
        </p:nvSpPr>
        <p:spPr>
          <a:xfrm>
            <a:off x="457200" y="5795319"/>
            <a:ext cx="1693092" cy="230832"/>
          </a:xfrm>
          <a:prstGeom prst="rect">
            <a:avLst/>
          </a:prstGeom>
          <a:noFill/>
        </p:spPr>
        <p:txBody>
          <a:bodyPr wrap="none" rtlCol="0">
            <a:spAutoFit/>
          </a:bodyPr>
          <a:lstStyle/>
          <a:p>
            <a:r>
              <a:rPr lang="en-US" sz="900" dirty="0" smtClean="0"/>
              <a:t>Data Source: </a:t>
            </a:r>
            <a:r>
              <a:rPr lang="en-US" sz="900" i="1" dirty="0" smtClean="0"/>
              <a:t>The Guardian </a:t>
            </a:r>
            <a:r>
              <a:rPr lang="en-US" sz="900" dirty="0" smtClean="0"/>
              <a:t>2013</a:t>
            </a:r>
            <a:endParaRPr lang="en-US" sz="900" dirty="0"/>
          </a:p>
        </p:txBody>
      </p:sp>
    </p:spTree>
    <p:extLst>
      <p:ext uri="{BB962C8B-B14F-4D97-AF65-F5344CB8AC3E}">
        <p14:creationId xmlns:p14="http://schemas.microsoft.com/office/powerpoint/2010/main" val="1245576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Overcoming Grey Water Cost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686714201"/>
              </p:ext>
            </p:extLst>
          </p:nvPr>
        </p:nvGraphicFramePr>
        <p:xfrm>
          <a:off x="2514600" y="1693399"/>
          <a:ext cx="6629400" cy="405699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0" y="1417638"/>
            <a:ext cx="2895600" cy="3581132"/>
          </a:xfrm>
          <a:prstGeom prst="rect">
            <a:avLst/>
          </a:prstGeom>
        </p:spPr>
        <p:txBody>
          <a:bodyPr wrap="square">
            <a:spAutoFit/>
          </a:bodyPr>
          <a:lstStyle/>
          <a:p>
            <a:r>
              <a:rPr lang="en-US" sz="2200" dirty="0"/>
              <a:t>Combined Systems </a:t>
            </a:r>
          </a:p>
          <a:p>
            <a:pPr marL="285750" indent="-285750">
              <a:buFont typeface="Arial" charset="0"/>
              <a:buChar char="•"/>
            </a:pPr>
            <a:r>
              <a:rPr lang="en-US" sz="1600" dirty="0"/>
              <a:t>Larger capacity systems accommodate multiple buildings</a:t>
            </a:r>
          </a:p>
          <a:p>
            <a:pPr marL="285750" indent="-285750">
              <a:buFont typeface="Arial" charset="0"/>
              <a:buChar char="•"/>
            </a:pPr>
            <a:r>
              <a:rPr lang="en-US" sz="1600" dirty="0"/>
              <a:t>Highest Water Savings potential</a:t>
            </a:r>
          </a:p>
          <a:p>
            <a:pPr marL="285750" indent="-285750">
              <a:buFont typeface="Arial" charset="0"/>
              <a:buChar char="•"/>
            </a:pPr>
            <a:r>
              <a:rPr lang="en-US" sz="1600" dirty="0"/>
              <a:t>Divided cost between participants</a:t>
            </a:r>
          </a:p>
          <a:p>
            <a:pPr marL="285750" indent="-285750">
              <a:buFont typeface="Arial" charset="0"/>
              <a:buChar char="•"/>
            </a:pPr>
            <a:endParaRPr lang="en-US" dirty="0"/>
          </a:p>
          <a:p>
            <a:pPr marL="342900" indent="-342900">
              <a:buFont typeface="Arial" charset="0"/>
              <a:buChar char="•"/>
            </a:pPr>
            <a:endParaRPr lang="en-US" dirty="0"/>
          </a:p>
          <a:p>
            <a:pPr marL="342900" indent="-342900">
              <a:buFont typeface="Arial" charset="0"/>
              <a:buChar char="•"/>
            </a:pPr>
            <a:endParaRPr lang="en-US" dirty="0"/>
          </a:p>
          <a:p>
            <a:pPr marL="342900" indent="-342900">
              <a:buFont typeface="Arial" charset="0"/>
              <a:buChar char="•"/>
            </a:pPr>
            <a:endParaRPr lang="en-US" dirty="0"/>
          </a:p>
          <a:p>
            <a:pPr marL="285750" indent="-285750">
              <a:buFont typeface="Arial" charset="0"/>
              <a:buChar char="•"/>
            </a:pPr>
            <a:endParaRPr lang="en-US" dirty="0"/>
          </a:p>
        </p:txBody>
      </p:sp>
      <p:sp>
        <p:nvSpPr>
          <p:cNvPr id="7" name="TextBox 6"/>
          <p:cNvSpPr txBox="1"/>
          <p:nvPr/>
        </p:nvSpPr>
        <p:spPr>
          <a:xfrm>
            <a:off x="86760" y="5901154"/>
            <a:ext cx="2858475" cy="230832"/>
          </a:xfrm>
          <a:prstGeom prst="rect">
            <a:avLst/>
          </a:prstGeom>
          <a:noFill/>
        </p:spPr>
        <p:txBody>
          <a:bodyPr wrap="none" rtlCol="0">
            <a:spAutoFit/>
          </a:bodyPr>
          <a:lstStyle/>
          <a:p>
            <a:r>
              <a:rPr lang="en-US" sz="900" dirty="0" smtClean="0"/>
              <a:t>Data Source: </a:t>
            </a:r>
            <a:r>
              <a:rPr lang="en-US" sz="900" i="1" dirty="0" smtClean="0"/>
              <a:t>Sustainability </a:t>
            </a:r>
            <a:r>
              <a:rPr lang="en-US" sz="900" dirty="0" smtClean="0"/>
              <a:t>2013; </a:t>
            </a:r>
            <a:r>
              <a:rPr lang="fr-FR" sz="900" dirty="0"/>
              <a:t>doi:10.3390/su5072887 </a:t>
            </a:r>
          </a:p>
        </p:txBody>
      </p:sp>
    </p:spTree>
    <p:extLst>
      <p:ext uri="{BB962C8B-B14F-4D97-AF65-F5344CB8AC3E}">
        <p14:creationId xmlns:p14="http://schemas.microsoft.com/office/powerpoint/2010/main" val="3524286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Regulation </a:t>
            </a:r>
            <a:r>
              <a:rPr lang="en-US" dirty="0"/>
              <a:t>Updates</a:t>
            </a:r>
          </a:p>
        </p:txBody>
      </p:sp>
      <p:sp>
        <p:nvSpPr>
          <p:cNvPr id="3" name="Content Placeholder 2"/>
          <p:cNvSpPr>
            <a:spLocks noGrp="1"/>
          </p:cNvSpPr>
          <p:nvPr>
            <p:ph idx="1"/>
          </p:nvPr>
        </p:nvSpPr>
        <p:spPr>
          <a:xfrm>
            <a:off x="457200" y="1600200"/>
            <a:ext cx="6019800" cy="4525963"/>
          </a:xfrm>
        </p:spPr>
        <p:txBody>
          <a:bodyPr/>
          <a:lstStyle/>
          <a:p>
            <a:pPr marL="457200" indent="-457200">
              <a:buFont typeface="+mj-lt"/>
              <a:buAutoNum type="arabicPeriod"/>
            </a:pPr>
            <a:r>
              <a:rPr lang="en-US" sz="2400" dirty="0"/>
              <a:t>Redefine kitchen and dishwasher effluent as difficult to handle grey water.</a:t>
            </a:r>
          </a:p>
          <a:p>
            <a:pPr marL="457200" indent="-457200">
              <a:buFont typeface="+mj-lt"/>
              <a:buAutoNum type="arabicPeriod"/>
            </a:pPr>
            <a:r>
              <a:rPr lang="en-US" sz="2400" dirty="0"/>
              <a:t>Allow commercial and multi-family homes</a:t>
            </a:r>
          </a:p>
          <a:p>
            <a:pPr marL="457200" indent="-457200">
              <a:buFont typeface="+mj-lt"/>
              <a:buAutoNum type="arabicPeriod"/>
            </a:pPr>
            <a:r>
              <a:rPr lang="en-US" sz="2400" dirty="0"/>
              <a:t>Eliminate the mandate for a redundant irrigation system just for grey water distribution</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2927351"/>
            <a:ext cx="2857500" cy="3086100"/>
          </a:xfrm>
          <a:prstGeom prst="rect">
            <a:avLst/>
          </a:prstGeom>
        </p:spPr>
      </p:pic>
    </p:spTree>
    <p:extLst>
      <p:ext uri="{BB962C8B-B14F-4D97-AF65-F5344CB8AC3E}">
        <p14:creationId xmlns:p14="http://schemas.microsoft.com/office/powerpoint/2010/main" val="3268296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1190" y="6026151"/>
            <a:ext cx="9144000" cy="841131"/>
          </a:xfrm>
          <a:prstGeom prst="rect">
            <a:avLst/>
          </a:prstGeom>
        </p:spPr>
      </p:pic>
      <p:sp>
        <p:nvSpPr>
          <p:cNvPr id="4" name="TextBox 3"/>
          <p:cNvSpPr txBox="1"/>
          <p:nvPr/>
        </p:nvSpPr>
        <p:spPr>
          <a:xfrm>
            <a:off x="6134100" y="6282507"/>
            <a:ext cx="762000" cy="584775"/>
          </a:xfrm>
          <a:prstGeom prst="rect">
            <a:avLst/>
          </a:prstGeom>
          <a:noFill/>
        </p:spPr>
        <p:txBody>
          <a:bodyPr wrap="square" rtlCol="0">
            <a:spAutoFit/>
          </a:bodyPr>
          <a:lstStyle/>
          <a:p>
            <a:r>
              <a:rPr lang="en-US" sz="3200" b="1" dirty="0" smtClean="0">
                <a:solidFill>
                  <a:schemeClr val="bg1"/>
                </a:solidFill>
              </a:rPr>
              <a:t>52</a:t>
            </a:r>
            <a:endParaRPr lang="en-US" sz="3200" b="1" dirty="0">
              <a:solidFill>
                <a:schemeClr val="bg1"/>
              </a:solidFill>
            </a:endParaRPr>
          </a:p>
        </p:txBody>
      </p:sp>
      <p:sp>
        <p:nvSpPr>
          <p:cNvPr id="5" name="Title 1"/>
          <p:cNvSpPr txBox="1">
            <a:spLocks/>
          </p:cNvSpPr>
          <p:nvPr/>
        </p:nvSpPr>
        <p:spPr>
          <a:xfrm>
            <a:off x="228600" y="24384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50"/>
                </a:solidFill>
              </a:rPr>
              <a:t>Better Practices for Energy Sustainability </a:t>
            </a:r>
            <a:endParaRPr lang="en-US" sz="6600" dirty="0">
              <a:solidFill>
                <a:srgbClr val="00B050"/>
              </a:solidFill>
            </a:endParaRPr>
          </a:p>
        </p:txBody>
      </p:sp>
    </p:spTree>
    <p:extLst>
      <p:ext uri="{BB962C8B-B14F-4D97-AF65-F5344CB8AC3E}">
        <p14:creationId xmlns:p14="http://schemas.microsoft.com/office/powerpoint/2010/main" val="2909969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1143000"/>
          </a:xfrm>
        </p:spPr>
        <p:txBody>
          <a:bodyPr/>
          <a:lstStyle/>
          <a:p>
            <a:r>
              <a:rPr lang="en-US" dirty="0" smtClean="0"/>
              <a:t>Brazilian PPT…….</a:t>
            </a:r>
            <a:endParaRPr lang="en-US" dirty="0"/>
          </a:p>
        </p:txBody>
      </p:sp>
    </p:spTree>
    <p:extLst>
      <p:ext uri="{BB962C8B-B14F-4D97-AF65-F5344CB8AC3E}">
        <p14:creationId xmlns:p14="http://schemas.microsoft.com/office/powerpoint/2010/main" val="48021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628650" y="0"/>
            <a:ext cx="7886700"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dirty="0" smtClean="0">
                <a:solidFill>
                  <a:schemeClr val="dk1"/>
                </a:solidFill>
                <a:ea typeface="Calibri"/>
                <a:cs typeface="Calibri"/>
                <a:sym typeface="Calibri"/>
              </a:rPr>
              <a:t>Contact us for more information</a:t>
            </a:r>
            <a:endParaRPr lang="en-US" sz="4400" b="0" i="0" u="none" strike="noStrike" cap="none" baseline="0" dirty="0">
              <a:solidFill>
                <a:schemeClr val="dk1"/>
              </a:solidFill>
              <a:ea typeface="Calibri"/>
              <a:cs typeface="Calibri"/>
              <a:sym typeface="Calibri"/>
            </a:endParaRP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37</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1190" y="6026151"/>
            <a:ext cx="9144000" cy="841131"/>
          </a:xfrm>
          <a:prstGeom prst="rect">
            <a:avLst/>
          </a:prstGeom>
        </p:spPr>
      </p:pic>
      <p:sp>
        <p:nvSpPr>
          <p:cNvPr id="14" name="Subtitle 2"/>
          <p:cNvSpPr txBox="1">
            <a:spLocks/>
          </p:cNvSpPr>
          <p:nvPr/>
        </p:nvSpPr>
        <p:spPr>
          <a:xfrm>
            <a:off x="685800" y="2590800"/>
            <a:ext cx="3943350" cy="26710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dirty="0" smtClean="0">
                <a:solidFill>
                  <a:schemeClr val="dk1"/>
                </a:solidFill>
                <a:latin typeface="+mj-lt"/>
                <a:ea typeface="Adobe Ming Std L" panose="02020300000000000000" pitchFamily="18" charset="-128"/>
                <a:cs typeface="Times New Roman"/>
                <a:sym typeface="Times New Roman"/>
              </a:rPr>
              <a:t>Phone: </a:t>
            </a:r>
            <a:r>
              <a:rPr lang="en-US" sz="2400" dirty="0" smtClean="0">
                <a:solidFill>
                  <a:schemeClr val="dk1"/>
                </a:solidFill>
                <a:latin typeface="+mj-lt"/>
                <a:ea typeface="Adobe Ming Std L" panose="02020300000000000000" pitchFamily="18" charset="-128"/>
                <a:cs typeface="Times New Roman"/>
                <a:sym typeface="Times New Roman"/>
              </a:rPr>
              <a:t>+1 619 595 0139</a:t>
            </a:r>
          </a:p>
          <a:p>
            <a:pPr marL="0" indent="0">
              <a:buNone/>
            </a:pPr>
            <a:r>
              <a:rPr lang="en-US" sz="2400" u="sng" dirty="0" smtClean="0">
                <a:solidFill>
                  <a:schemeClr val="dk1"/>
                </a:solidFill>
                <a:latin typeface="+mj-lt"/>
                <a:ea typeface="Adobe Ming Std L" panose="02020300000000000000" pitchFamily="18" charset="-128"/>
                <a:cs typeface="Times New Roman"/>
                <a:sym typeface="Times New Roman"/>
              </a:rPr>
              <a:t>Address: </a:t>
            </a:r>
          </a:p>
          <a:p>
            <a:pPr marL="0" indent="0">
              <a:buNone/>
            </a:pPr>
            <a:r>
              <a:rPr lang="en-US" sz="2400" dirty="0" smtClean="0">
                <a:solidFill>
                  <a:schemeClr val="dk1"/>
                </a:solidFill>
                <a:latin typeface="+mj-lt"/>
                <a:ea typeface="Adobe Ming Std L" panose="02020300000000000000" pitchFamily="18" charset="-128"/>
                <a:cs typeface="Times New Roman"/>
                <a:sym typeface="Times New Roman"/>
              </a:rPr>
              <a:t>1088 3</a:t>
            </a:r>
            <a:r>
              <a:rPr lang="en-US" sz="2400" baseline="30000" dirty="0" smtClean="0">
                <a:solidFill>
                  <a:schemeClr val="dk1"/>
                </a:solidFill>
                <a:latin typeface="+mj-lt"/>
                <a:ea typeface="Adobe Ming Std L" panose="02020300000000000000" pitchFamily="18" charset="-128"/>
                <a:cs typeface="Times New Roman"/>
                <a:sym typeface="Times New Roman"/>
              </a:rPr>
              <a:t>rd</a:t>
            </a:r>
            <a:r>
              <a:rPr lang="en-US" sz="2400" dirty="0" smtClean="0">
                <a:solidFill>
                  <a:schemeClr val="dk1"/>
                </a:solidFill>
                <a:latin typeface="+mj-lt"/>
                <a:ea typeface="Adobe Ming Std L" panose="02020300000000000000" pitchFamily="18" charset="-128"/>
                <a:cs typeface="Times New Roman"/>
                <a:sym typeface="Times New Roman"/>
              </a:rPr>
              <a:t> Ave</a:t>
            </a:r>
          </a:p>
          <a:p>
            <a:pPr marL="0" indent="0">
              <a:buNone/>
            </a:pPr>
            <a:r>
              <a:rPr lang="en-US" sz="2400" dirty="0" smtClean="0">
                <a:solidFill>
                  <a:schemeClr val="dk1"/>
                </a:solidFill>
                <a:latin typeface="+mj-lt"/>
                <a:ea typeface="Adobe Ming Std L" panose="02020300000000000000" pitchFamily="18" charset="-128"/>
                <a:cs typeface="Times New Roman"/>
                <a:sym typeface="Times New Roman"/>
              </a:rPr>
              <a:t>San Diego, CA 92101</a:t>
            </a:r>
          </a:p>
        </p:txBody>
      </p:sp>
      <p:pic>
        <p:nvPicPr>
          <p:cNvPr id="15" name="Picture 18" descr="SimCen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1539875"/>
            <a:ext cx="4010025"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0" descr="GENI - Global Energy Network Institute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5233" y="1580190"/>
            <a:ext cx="3480117" cy="72168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8" descr="http://www.flaticon.com/png/256/119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233" y="2684974"/>
            <a:ext cx="459580" cy="45958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0" descr="http://saurabhsays.com/wp-content/gallery/twitter/twitter-logo-icon-by-jon-bennallick-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5233" y="3298564"/>
            <a:ext cx="508302" cy="50830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2" descr="http://www.publicworkspartners.com/wp-content/uploads/2014/05/facebook-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1098" y="3882915"/>
            <a:ext cx="482437" cy="4811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4" descr="http://dos.myflorida.com/media/29058/youtub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5233" y="4490965"/>
            <a:ext cx="539087" cy="53908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6" descr="http://www.greysuitretail.com/wp-content/uploads/2012/11/linkedin-icon-gif.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0302" y="5162391"/>
            <a:ext cx="513222" cy="513222"/>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Subtitle 2"/>
          <p:cNvSpPr txBox="1">
            <a:spLocks/>
          </p:cNvSpPr>
          <p:nvPr/>
        </p:nvSpPr>
        <p:spPr>
          <a:xfrm>
            <a:off x="5543535" y="2590800"/>
            <a:ext cx="3943350" cy="3394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dirty="0" smtClean="0">
                <a:latin typeface="+mj-lt"/>
                <a:ea typeface="Adobe Ming Std L" panose="02020300000000000000" pitchFamily="18" charset="-128"/>
                <a:cs typeface="Times New Roman"/>
                <a:sym typeface="Times New Roman"/>
              </a:rPr>
              <a:t>Wrsc.org  </a:t>
            </a:r>
            <a:r>
              <a:rPr lang="en-US" sz="2000" dirty="0" smtClean="0">
                <a:latin typeface="+mj-lt"/>
                <a:ea typeface="Adobe Ming Std L" panose="02020300000000000000" pitchFamily="18" charset="-128"/>
                <a:cs typeface="Times New Roman"/>
                <a:sym typeface="Times New Roman"/>
                <a:hlinkClick r:id=""/>
              </a:rPr>
              <a:t>geni.org</a:t>
            </a:r>
          </a:p>
          <a:p>
            <a:pPr marL="0" indent="0">
              <a:lnSpc>
                <a:spcPct val="150000"/>
              </a:lnSpc>
              <a:buNone/>
            </a:pPr>
            <a:r>
              <a:rPr lang="en-US" sz="2000" dirty="0" smtClean="0">
                <a:latin typeface="+mj-lt"/>
                <a:ea typeface="Adobe Ming Std L" panose="02020300000000000000" pitchFamily="18" charset="-128"/>
                <a:cs typeface="Times New Roman"/>
                <a:sym typeface="Times New Roman"/>
                <a:hlinkClick r:id=""/>
              </a:rPr>
              <a:t>@</a:t>
            </a:r>
            <a:r>
              <a:rPr lang="en-US" sz="2000" dirty="0" smtClean="0">
                <a:latin typeface="+mj-lt"/>
                <a:ea typeface="Adobe Ming Std L" panose="02020300000000000000" pitchFamily="18" charset="-128"/>
                <a:cs typeface="Times New Roman"/>
                <a:sym typeface="Times New Roman"/>
                <a:hlinkClick r:id="rId11"/>
              </a:rPr>
              <a:t>wrscnews</a:t>
            </a:r>
            <a:r>
              <a:rPr lang="en-US" sz="2000" dirty="0" smtClean="0">
                <a:latin typeface="+mj-lt"/>
                <a:ea typeface="Adobe Ming Std L" panose="02020300000000000000" pitchFamily="18" charset="-128"/>
                <a:cs typeface="Times New Roman"/>
                <a:sym typeface="Times New Roman"/>
              </a:rPr>
              <a:t>  @geninews</a:t>
            </a:r>
          </a:p>
          <a:p>
            <a:pPr marL="0" indent="0">
              <a:lnSpc>
                <a:spcPct val="150000"/>
              </a:lnSpc>
              <a:buNone/>
            </a:pPr>
            <a:r>
              <a:rPr lang="en-US" sz="2000" dirty="0" smtClean="0">
                <a:latin typeface="+mj-lt"/>
                <a:ea typeface="Adobe Ming Std L" panose="02020300000000000000" pitchFamily="18" charset="-128"/>
                <a:cs typeface="Times New Roman"/>
                <a:sym typeface="Times New Roman"/>
              </a:rPr>
              <a:t>/WorldResourcesSimeCenter</a:t>
            </a:r>
          </a:p>
          <a:p>
            <a:pPr marL="0" indent="0">
              <a:lnSpc>
                <a:spcPct val="150000"/>
              </a:lnSpc>
              <a:buNone/>
            </a:pPr>
            <a:r>
              <a:rPr lang="en-US" sz="2000" dirty="0" smtClean="0">
                <a:latin typeface="+mj-lt"/>
                <a:ea typeface="Adobe Ming Std L" panose="02020300000000000000" pitchFamily="18" charset="-128"/>
                <a:cs typeface="Times New Roman"/>
                <a:sym typeface="Times New Roman"/>
              </a:rPr>
              <a:t>/WRSCorg</a:t>
            </a:r>
          </a:p>
          <a:p>
            <a:pPr marL="0" indent="0">
              <a:lnSpc>
                <a:spcPct val="150000"/>
              </a:lnSpc>
              <a:buNone/>
            </a:pPr>
            <a:r>
              <a:rPr lang="en-US" sz="2000" dirty="0" smtClean="0">
                <a:latin typeface="+mj-lt"/>
                <a:ea typeface="Adobe Ming Std L" panose="02020300000000000000" pitchFamily="18" charset="-128"/>
                <a:cs typeface="Times New Roman"/>
                <a:sym typeface="Times New Roman"/>
              </a:rPr>
              <a:t>Global Energy Network Institute - GENI</a:t>
            </a:r>
          </a:p>
        </p:txBody>
      </p:sp>
      <p:pic>
        <p:nvPicPr>
          <p:cNvPr id="15362" name="Picture 2" descr="https://sp.yimg.com/ib/th?id=JN.51G1BYFkevNn%2fT1v3eeBeQ&amp;pid=15.1&amp;P=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422" y="4732422"/>
            <a:ext cx="1152525" cy="129372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828800" y="5162391"/>
            <a:ext cx="2133600" cy="707886"/>
          </a:xfrm>
          <a:prstGeom prst="rect">
            <a:avLst/>
          </a:prstGeom>
          <a:noFill/>
        </p:spPr>
        <p:txBody>
          <a:bodyPr wrap="square" rtlCol="0">
            <a:spAutoFit/>
          </a:bodyPr>
          <a:lstStyle/>
          <a:p>
            <a:r>
              <a:rPr lang="en-US" sz="2000" i="1" dirty="0" smtClean="0">
                <a:latin typeface="+mj-lt"/>
              </a:rPr>
              <a:t>GIS Mapping Software</a:t>
            </a:r>
            <a:endParaRPr lang="en-US" sz="2000" i="1" dirty="0">
              <a:latin typeface="+mj-lt"/>
            </a:endParaRPr>
          </a:p>
        </p:txBody>
      </p:sp>
      <p:sp>
        <p:nvSpPr>
          <p:cNvPr id="17" name="TextBox 16"/>
          <p:cNvSpPr txBox="1"/>
          <p:nvPr/>
        </p:nvSpPr>
        <p:spPr>
          <a:xfrm>
            <a:off x="6094810" y="6282507"/>
            <a:ext cx="762000" cy="584775"/>
          </a:xfrm>
          <a:prstGeom prst="rect">
            <a:avLst/>
          </a:prstGeom>
          <a:noFill/>
        </p:spPr>
        <p:txBody>
          <a:bodyPr wrap="square" rtlCol="0">
            <a:spAutoFit/>
          </a:bodyPr>
          <a:lstStyle/>
          <a:p>
            <a:r>
              <a:rPr lang="en-US" sz="3200" b="1" dirty="0" smtClean="0">
                <a:solidFill>
                  <a:schemeClr val="bg1"/>
                </a:solidFill>
              </a:rPr>
              <a:t>53</a:t>
            </a:r>
            <a:endParaRPr lang="en-US" sz="3200" b="1" dirty="0">
              <a:solidFill>
                <a:schemeClr val="bg1"/>
              </a:solidFill>
            </a:endParaRPr>
          </a:p>
        </p:txBody>
      </p:sp>
    </p:spTree>
    <p:extLst>
      <p:ext uri="{BB962C8B-B14F-4D97-AF65-F5344CB8AC3E}">
        <p14:creationId xmlns:p14="http://schemas.microsoft.com/office/powerpoint/2010/main" val="3634032601"/>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5791"/>
            <a:ext cx="8229600" cy="1143000"/>
          </a:xfrm>
        </p:spPr>
        <p:txBody>
          <a:bodyPr/>
          <a:lstStyle/>
          <a:p>
            <a:r>
              <a:rPr lang="en-US" dirty="0" smtClean="0"/>
              <a:t>Research Team</a:t>
            </a:r>
            <a:endParaRPr lang="en-US" dirty="0"/>
          </a:p>
        </p:txBody>
      </p:sp>
      <p:sp>
        <p:nvSpPr>
          <p:cNvPr id="3" name="TextBox 2"/>
          <p:cNvSpPr txBox="1"/>
          <p:nvPr/>
        </p:nvSpPr>
        <p:spPr>
          <a:xfrm>
            <a:off x="1447800" y="1780397"/>
            <a:ext cx="4114800" cy="3662541"/>
          </a:xfrm>
          <a:prstGeom prst="rect">
            <a:avLst/>
          </a:prstGeom>
          <a:noFill/>
        </p:spPr>
        <p:txBody>
          <a:bodyPr wrap="square" rtlCol="0">
            <a:spAutoFit/>
          </a:bodyPr>
          <a:lstStyle/>
          <a:p>
            <a:r>
              <a:rPr lang="en-US" sz="2800" dirty="0" smtClean="0"/>
              <a:t>Ana Brandao</a:t>
            </a:r>
          </a:p>
          <a:p>
            <a:r>
              <a:rPr lang="en-US" sz="2800" dirty="0" smtClean="0"/>
              <a:t>Arnaud Vedy</a:t>
            </a:r>
          </a:p>
          <a:p>
            <a:r>
              <a:rPr lang="en-US" sz="2800" dirty="0" smtClean="0"/>
              <a:t>Ashjeet Talwar</a:t>
            </a:r>
          </a:p>
          <a:p>
            <a:r>
              <a:rPr lang="en-US" sz="2800" dirty="0" smtClean="0"/>
              <a:t>Charlotte Muschamp</a:t>
            </a:r>
          </a:p>
          <a:p>
            <a:r>
              <a:rPr lang="en-US" sz="2800" dirty="0" smtClean="0"/>
              <a:t>Chase Weinholtz</a:t>
            </a:r>
          </a:p>
          <a:p>
            <a:r>
              <a:rPr lang="en-US" sz="2800" dirty="0" smtClean="0"/>
              <a:t>Clay Meyer</a:t>
            </a:r>
          </a:p>
          <a:p>
            <a:r>
              <a:rPr lang="en-US" sz="2800" dirty="0" smtClean="0"/>
              <a:t>Derek Frommel</a:t>
            </a:r>
          </a:p>
          <a:p>
            <a:endParaRPr lang="en-US" dirty="0" smtClean="0"/>
          </a:p>
          <a:p>
            <a:endParaRPr lang="en-US" dirty="0"/>
          </a:p>
        </p:txBody>
      </p:sp>
      <p:sp>
        <p:nvSpPr>
          <p:cNvPr id="4" name="Rectangle 3"/>
          <p:cNvSpPr/>
          <p:nvPr/>
        </p:nvSpPr>
        <p:spPr>
          <a:xfrm>
            <a:off x="4953000" y="1780397"/>
            <a:ext cx="3276600" cy="3108543"/>
          </a:xfrm>
          <a:prstGeom prst="rect">
            <a:avLst/>
          </a:prstGeom>
        </p:spPr>
        <p:txBody>
          <a:bodyPr wrap="square">
            <a:spAutoFit/>
          </a:bodyPr>
          <a:lstStyle/>
          <a:p>
            <a:r>
              <a:rPr lang="en-US" sz="2800" dirty="0" smtClean="0"/>
              <a:t>Daniel Garcia</a:t>
            </a:r>
          </a:p>
          <a:p>
            <a:r>
              <a:rPr lang="en-US" sz="2800" dirty="0" smtClean="0"/>
              <a:t>Gabriela Simoes</a:t>
            </a:r>
          </a:p>
          <a:p>
            <a:r>
              <a:rPr lang="en-US" sz="2800" dirty="0" smtClean="0"/>
              <a:t>Guilherme Barbosa</a:t>
            </a:r>
          </a:p>
          <a:p>
            <a:r>
              <a:rPr lang="en-US" sz="2800" dirty="0" smtClean="0"/>
              <a:t>Leticia Carvalho</a:t>
            </a:r>
          </a:p>
          <a:p>
            <a:r>
              <a:rPr lang="en-US" sz="2800" dirty="0" smtClean="0"/>
              <a:t>Pedro Matos</a:t>
            </a:r>
          </a:p>
          <a:p>
            <a:r>
              <a:rPr lang="en-US" sz="2800" dirty="0" smtClean="0"/>
              <a:t>Renan Micha</a:t>
            </a:r>
          </a:p>
          <a:p>
            <a:r>
              <a:rPr lang="en-US" sz="2800" dirty="0" smtClean="0"/>
              <a:t>Trevor Conger</a:t>
            </a:r>
            <a:endParaRPr 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1190" y="6026151"/>
            <a:ext cx="9144000" cy="841131"/>
          </a:xfrm>
          <a:prstGeom prst="rect">
            <a:avLst/>
          </a:prstGeom>
        </p:spPr>
      </p:pic>
      <p:sp>
        <p:nvSpPr>
          <p:cNvPr id="6" name="TextBox 5"/>
          <p:cNvSpPr txBox="1"/>
          <p:nvPr/>
        </p:nvSpPr>
        <p:spPr>
          <a:xfrm>
            <a:off x="6096000" y="6282507"/>
            <a:ext cx="762000" cy="584775"/>
          </a:xfrm>
          <a:prstGeom prst="rect">
            <a:avLst/>
          </a:prstGeom>
          <a:noFill/>
        </p:spPr>
        <p:txBody>
          <a:bodyPr wrap="square" rtlCol="0">
            <a:spAutoFit/>
          </a:bodyPr>
          <a:lstStyle/>
          <a:p>
            <a:r>
              <a:rPr lang="en-US" sz="3200" b="1" dirty="0" smtClean="0">
                <a:solidFill>
                  <a:schemeClr val="bg1"/>
                </a:solidFill>
              </a:rPr>
              <a:t>55</a:t>
            </a:r>
            <a:endParaRPr lang="en-US" sz="3200" b="1" dirty="0">
              <a:solidFill>
                <a:schemeClr val="bg1"/>
              </a:solidFill>
            </a:endParaRPr>
          </a:p>
        </p:txBody>
      </p:sp>
    </p:spTree>
    <p:extLst>
      <p:ext uri="{BB962C8B-B14F-4D97-AF65-F5344CB8AC3E}">
        <p14:creationId xmlns:p14="http://schemas.microsoft.com/office/powerpoint/2010/main" val="1111395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381000" y="1752600"/>
            <a:ext cx="7886700"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dirty="0" smtClean="0">
                <a:solidFill>
                  <a:schemeClr val="dk1"/>
                </a:solidFill>
                <a:ea typeface="Calibri"/>
                <a:cs typeface="Calibri"/>
                <a:sym typeface="Calibri"/>
              </a:rPr>
              <a:t>Questions</a:t>
            </a:r>
            <a:endParaRPr lang="en-US" sz="4400" b="0" i="0" u="none" strike="noStrike" cap="none" baseline="0" dirty="0">
              <a:solidFill>
                <a:schemeClr val="dk1"/>
              </a:solidFill>
              <a:ea typeface="Calibri"/>
              <a:cs typeface="Calibri"/>
              <a:sym typeface="Calibri"/>
            </a:endParaRP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39</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1190" y="6026151"/>
            <a:ext cx="9144000" cy="841131"/>
          </a:xfrm>
          <a:prstGeom prst="rect">
            <a:avLst/>
          </a:prstGeom>
        </p:spPr>
      </p:pic>
      <p:pic>
        <p:nvPicPr>
          <p:cNvPr id="7" name="Picture 2" descr="http://en.hdyo.org/assets/ask-question-2-fb180173e13f21ad6ae73ba29b08cd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524000"/>
            <a:ext cx="2001216" cy="200121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6094810" y="6282507"/>
            <a:ext cx="762000" cy="584775"/>
          </a:xfrm>
          <a:prstGeom prst="rect">
            <a:avLst/>
          </a:prstGeom>
          <a:noFill/>
        </p:spPr>
        <p:txBody>
          <a:bodyPr wrap="square" rtlCol="0">
            <a:spAutoFit/>
          </a:bodyPr>
          <a:lstStyle/>
          <a:p>
            <a:r>
              <a:rPr lang="en-US" sz="3200" b="1" dirty="0" smtClean="0">
                <a:solidFill>
                  <a:schemeClr val="bg1"/>
                </a:solidFill>
              </a:rPr>
              <a:t>56</a:t>
            </a:r>
            <a:endParaRPr lang="en-US" sz="3200" b="1" dirty="0">
              <a:solidFill>
                <a:schemeClr val="bg1"/>
              </a:solidFill>
            </a:endParaRPr>
          </a:p>
        </p:txBody>
      </p:sp>
    </p:spTree>
    <p:extLst>
      <p:ext uri="{BB962C8B-B14F-4D97-AF65-F5344CB8AC3E}">
        <p14:creationId xmlns:p14="http://schemas.microsoft.com/office/powerpoint/2010/main" val="361543116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t>Desalination</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Tree>
    <p:extLst>
      <p:ext uri="{BB962C8B-B14F-4D97-AF65-F5344CB8AC3E}">
        <p14:creationId xmlns:p14="http://schemas.microsoft.com/office/powerpoint/2010/main" val="5619009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0" y="6062010"/>
            <a:ext cx="9144000" cy="841131"/>
          </a:xfrm>
          <a:prstGeom prst="rect">
            <a:avLst/>
          </a:prstGeom>
        </p:spPr>
      </p:pic>
      <p:sp>
        <p:nvSpPr>
          <p:cNvPr id="6" name="TextBox 5"/>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7</a:t>
            </a:r>
            <a:endParaRPr lang="en-US" sz="3200" b="1" dirty="0">
              <a:solidFill>
                <a:schemeClr val="bg1"/>
              </a:solidFill>
            </a:endParaRPr>
          </a:p>
        </p:txBody>
      </p:sp>
      <p:pic>
        <p:nvPicPr>
          <p:cNvPr id="4" name="Picture 2" descr="Worlds-largest-desalination-plant-Ras-Alkhair-Saoudi-Arabia.jpeg (550×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87" y="1752600"/>
            <a:ext cx="4114800" cy="29925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6325" y="233151"/>
            <a:ext cx="6991350" cy="707886"/>
          </a:xfrm>
          <a:prstGeom prst="rect">
            <a:avLst/>
          </a:prstGeom>
          <a:noFill/>
        </p:spPr>
        <p:txBody>
          <a:bodyPr wrap="square" rtlCol="0">
            <a:spAutoFit/>
          </a:bodyPr>
          <a:lstStyle/>
          <a:p>
            <a:pPr algn="ctr"/>
            <a:r>
              <a:rPr lang="en-US" sz="4000" dirty="0" smtClean="0"/>
              <a:t>Why Desalination?</a:t>
            </a:r>
            <a:endParaRPr lang="en-US" sz="4000" dirty="0"/>
          </a:p>
        </p:txBody>
      </p:sp>
      <p:sp>
        <p:nvSpPr>
          <p:cNvPr id="8" name="Content Placeholder 2"/>
          <p:cNvSpPr>
            <a:spLocks noGrp="1"/>
          </p:cNvSpPr>
          <p:nvPr>
            <p:ph idx="1"/>
          </p:nvPr>
        </p:nvSpPr>
        <p:spPr>
          <a:xfrm>
            <a:off x="210493" y="1549980"/>
            <a:ext cx="4567850" cy="5353161"/>
          </a:xfrm>
        </p:spPr>
        <p:txBody>
          <a:bodyPr>
            <a:noAutofit/>
          </a:bodyPr>
          <a:lstStyle/>
          <a:p>
            <a:pPr marL="0" indent="0">
              <a:buNone/>
            </a:pPr>
            <a:r>
              <a:rPr lang="en-US" sz="2400" dirty="0" smtClean="0"/>
              <a:t>Desalination is a group of processes to remove salt and minerals from sea water or polluted water in order to obtain potable drinking water.</a:t>
            </a:r>
          </a:p>
          <a:p>
            <a:pPr marL="0" indent="0">
              <a:buNone/>
            </a:pPr>
            <a:endParaRPr lang="en-US" sz="2400" dirty="0"/>
          </a:p>
          <a:p>
            <a:pPr marL="0" indent="0">
              <a:buNone/>
            </a:pPr>
            <a:r>
              <a:rPr lang="en-US" sz="2400" dirty="0" smtClean="0"/>
              <a:t>Used around the world in regions that lack access to clean water.</a:t>
            </a:r>
            <a:r>
              <a:rPr lang="en-US" sz="2400" dirty="0" smtClean="0"/>
              <a:t>		</a:t>
            </a:r>
            <a:endParaRPr lang="en-US" sz="2400" dirty="0"/>
          </a:p>
        </p:txBody>
      </p:sp>
    </p:spTree>
    <p:extLst>
      <p:ext uri="{BB962C8B-B14F-4D97-AF65-F5344CB8AC3E}">
        <p14:creationId xmlns:p14="http://schemas.microsoft.com/office/powerpoint/2010/main" val="1329794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2" name="TextBox 1"/>
          <p:cNvSpPr txBox="1"/>
          <p:nvPr/>
        </p:nvSpPr>
        <p:spPr>
          <a:xfrm>
            <a:off x="0" y="304800"/>
            <a:ext cx="9144000" cy="707886"/>
          </a:xfrm>
          <a:prstGeom prst="rect">
            <a:avLst/>
          </a:prstGeom>
          <a:noFill/>
        </p:spPr>
        <p:txBody>
          <a:bodyPr wrap="square" rtlCol="0">
            <a:spAutoFit/>
          </a:bodyPr>
          <a:lstStyle/>
          <a:p>
            <a:pPr algn="ctr"/>
            <a:r>
              <a:rPr lang="en-US" sz="4000" dirty="0" smtClean="0"/>
              <a:t>Primary Methods of Desalination</a:t>
            </a:r>
            <a:endParaRPr lang="en-US" sz="4000" dirty="0"/>
          </a:p>
        </p:txBody>
      </p:sp>
      <p:sp>
        <p:nvSpPr>
          <p:cNvPr id="3" name="TextBox 2"/>
          <p:cNvSpPr txBox="1"/>
          <p:nvPr/>
        </p:nvSpPr>
        <p:spPr>
          <a:xfrm>
            <a:off x="342900" y="1295400"/>
            <a:ext cx="8458200" cy="3677930"/>
          </a:xfrm>
          <a:prstGeom prst="rect">
            <a:avLst/>
          </a:prstGeom>
          <a:noFill/>
        </p:spPr>
        <p:txBody>
          <a:bodyPr wrap="square" rtlCol="0">
            <a:spAutoFit/>
          </a:bodyPr>
          <a:lstStyle/>
          <a:p>
            <a:pPr fontAlgn="base">
              <a:buFont typeface="+mj-lt"/>
              <a:buAutoNum type="arabicPeriod"/>
            </a:pPr>
            <a:r>
              <a:rPr lang="en-US" sz="2400" dirty="0">
                <a:solidFill>
                  <a:srgbClr val="000000"/>
                </a:solidFill>
                <a:latin typeface="Calibri" charset="0"/>
              </a:rPr>
              <a:t>Multi-Stage Flash (MSF) -- </a:t>
            </a:r>
            <a:r>
              <a:rPr lang="en-US" sz="2400" dirty="0">
                <a:solidFill>
                  <a:srgbClr val="FF0000"/>
                </a:solidFill>
                <a:latin typeface="Calibri" charset="0"/>
              </a:rPr>
              <a:t>13.5-25.5 kWh/m</a:t>
            </a:r>
            <a:r>
              <a:rPr lang="en-US" sz="2400" baseline="30000" dirty="0">
                <a:solidFill>
                  <a:srgbClr val="FF0000"/>
                </a:solidFill>
                <a:latin typeface="Calibri" charset="0"/>
              </a:rPr>
              <a:t>3</a:t>
            </a:r>
            <a:endParaRPr lang="en-US" sz="2400" dirty="0">
              <a:solidFill>
                <a:srgbClr val="000000"/>
              </a:solidFill>
              <a:latin typeface="Calibri" charset="0"/>
            </a:endParaRPr>
          </a:p>
          <a:p>
            <a:pPr marL="1600200" lvl="3" indent="-228600" fontAlgn="base">
              <a:spcBef>
                <a:spcPts val="480"/>
              </a:spcBef>
              <a:buFont typeface="Arial" charset="0"/>
              <a:buChar char="•"/>
            </a:pPr>
            <a:r>
              <a:rPr lang="en-US" sz="2000" dirty="0">
                <a:solidFill>
                  <a:srgbClr val="000000"/>
                </a:solidFill>
                <a:latin typeface="Calibri" charset="0"/>
              </a:rPr>
              <a:t>Makes up more than half the world’s desalination</a:t>
            </a:r>
            <a:endParaRPr lang="en-US" sz="2000" dirty="0">
              <a:solidFill>
                <a:srgbClr val="000000"/>
              </a:solidFill>
              <a:latin typeface="Arial" charset="0"/>
            </a:endParaRPr>
          </a:p>
          <a:p>
            <a:pPr marL="1600200" lvl="3" indent="-228600" fontAlgn="base">
              <a:spcBef>
                <a:spcPts val="480"/>
              </a:spcBef>
              <a:buFont typeface="Arial" charset="0"/>
              <a:buChar char="•"/>
            </a:pPr>
            <a:r>
              <a:rPr lang="en-US" sz="2000" dirty="0">
                <a:solidFill>
                  <a:srgbClr val="000000"/>
                </a:solidFill>
                <a:latin typeface="Calibri" charset="0"/>
              </a:rPr>
              <a:t>Involves vaporizing water directly into steam.  </a:t>
            </a:r>
            <a:endParaRPr lang="en-US" sz="2000" dirty="0">
              <a:solidFill>
                <a:srgbClr val="000000"/>
              </a:solidFill>
              <a:latin typeface="Arial" charset="0"/>
            </a:endParaRPr>
          </a:p>
          <a:p>
            <a:pPr marL="1600200" lvl="3" indent="-228600" fontAlgn="base">
              <a:spcBef>
                <a:spcPts val="480"/>
              </a:spcBef>
              <a:buFont typeface="Arial" charset="0"/>
              <a:buChar char="•"/>
            </a:pPr>
            <a:r>
              <a:rPr lang="en-US" sz="2000" dirty="0">
                <a:solidFill>
                  <a:srgbClr val="000000"/>
                </a:solidFill>
                <a:latin typeface="Calibri" charset="0"/>
              </a:rPr>
              <a:t>A condensate collector stores the pure water </a:t>
            </a:r>
            <a:r>
              <a:rPr lang="en-US" sz="2000" dirty="0" smtClean="0">
                <a:solidFill>
                  <a:srgbClr val="000000"/>
                </a:solidFill>
                <a:latin typeface="Calibri" charset="0"/>
              </a:rPr>
              <a:t>vapor</a:t>
            </a:r>
          </a:p>
          <a:p>
            <a:pPr lvl="3" fontAlgn="base">
              <a:spcBef>
                <a:spcPts val="480"/>
              </a:spcBef>
            </a:pPr>
            <a:endParaRPr lang="en-US" sz="2000" dirty="0">
              <a:solidFill>
                <a:srgbClr val="000000"/>
              </a:solidFill>
              <a:latin typeface="Arial" charset="0"/>
            </a:endParaRPr>
          </a:p>
          <a:p>
            <a:pPr fontAlgn="base">
              <a:spcBef>
                <a:spcPts val="480"/>
              </a:spcBef>
              <a:buFont typeface="+mj-lt"/>
              <a:buAutoNum type="arabicPeriod"/>
            </a:pPr>
            <a:r>
              <a:rPr lang="en-US" sz="2400" dirty="0">
                <a:solidFill>
                  <a:srgbClr val="000000"/>
                </a:solidFill>
                <a:latin typeface="Calibri" charset="0"/>
              </a:rPr>
              <a:t>Multiple-Effect Distillation -- </a:t>
            </a:r>
            <a:r>
              <a:rPr lang="en-US" sz="2400" dirty="0">
                <a:solidFill>
                  <a:srgbClr val="FF0000"/>
                </a:solidFill>
                <a:latin typeface="Calibri" charset="0"/>
              </a:rPr>
              <a:t>6.5-11 kWh/m</a:t>
            </a:r>
            <a:r>
              <a:rPr lang="en-US" sz="2400" baseline="30000" dirty="0">
                <a:solidFill>
                  <a:srgbClr val="FF0000"/>
                </a:solidFill>
                <a:latin typeface="Calibri" charset="0"/>
              </a:rPr>
              <a:t>3</a:t>
            </a:r>
            <a:endParaRPr lang="en-US" sz="2400" dirty="0">
              <a:solidFill>
                <a:srgbClr val="000000"/>
              </a:solidFill>
              <a:latin typeface="Calibri" charset="0"/>
            </a:endParaRPr>
          </a:p>
          <a:p>
            <a:pPr marL="1600200" lvl="3" indent="-228600" fontAlgn="base">
              <a:spcBef>
                <a:spcPts val="480"/>
              </a:spcBef>
              <a:buFont typeface="Arial" charset="0"/>
              <a:buChar char="•"/>
            </a:pPr>
            <a:r>
              <a:rPr lang="en-US" sz="2000" dirty="0">
                <a:solidFill>
                  <a:srgbClr val="000000"/>
                </a:solidFill>
                <a:latin typeface="Calibri" charset="0"/>
              </a:rPr>
              <a:t>Similar to MSF except the process takes place in tubes rather than tanks.  </a:t>
            </a:r>
            <a:endParaRPr lang="en-US" sz="2000" dirty="0">
              <a:solidFill>
                <a:srgbClr val="000000"/>
              </a:solidFill>
              <a:latin typeface="Arial" charset="0"/>
            </a:endParaRPr>
          </a:p>
          <a:p>
            <a:pPr marL="1600200" lvl="3" indent="-228600" fontAlgn="base">
              <a:buFont typeface="Arial" charset="0"/>
              <a:buChar char="•"/>
            </a:pPr>
            <a:r>
              <a:rPr lang="en-US" sz="2000" dirty="0">
                <a:solidFill>
                  <a:srgbClr val="000000"/>
                </a:solidFill>
                <a:latin typeface="Calibri" charset="0"/>
              </a:rPr>
              <a:t>This process uses thermal energy for heat transfer that can be reused.</a:t>
            </a:r>
            <a:endParaRPr lang="en-US" sz="2000" b="0" i="0" u="none" strike="noStrike" dirty="0">
              <a:solidFill>
                <a:srgbClr val="000000"/>
              </a:solidFill>
              <a:effectLst/>
              <a:latin typeface="Arial" charset="0"/>
            </a:endParaRPr>
          </a:p>
        </p:txBody>
      </p:sp>
    </p:spTree>
    <p:extLst>
      <p:ext uri="{BB962C8B-B14F-4D97-AF65-F5344CB8AC3E}">
        <p14:creationId xmlns:p14="http://schemas.microsoft.com/office/powerpoint/2010/main" val="1909108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3727"/>
            <a:ext cx="8229600" cy="4525963"/>
          </a:xfrm>
        </p:spPr>
        <p:txBody>
          <a:bodyPr>
            <a:normAutofit/>
          </a:bodyPr>
          <a:lstStyle/>
          <a:p>
            <a:pPr marL="0" indent="0">
              <a:spcBef>
                <a:spcPts val="0"/>
              </a:spcBef>
              <a:buNone/>
            </a:pPr>
            <a:r>
              <a:rPr lang="en-US" sz="2400" dirty="0">
                <a:solidFill>
                  <a:srgbClr val="000000"/>
                </a:solidFill>
                <a:latin typeface="Calibri" charset="0"/>
              </a:rPr>
              <a:t>3.  Vapor-Compression -- </a:t>
            </a:r>
            <a:r>
              <a:rPr lang="en-US" sz="2400" dirty="0">
                <a:solidFill>
                  <a:srgbClr val="FF0000"/>
                </a:solidFill>
                <a:latin typeface="Calibri" charset="0"/>
              </a:rPr>
              <a:t>7-12 kWh/m</a:t>
            </a:r>
            <a:r>
              <a:rPr lang="en-US" sz="2400" baseline="30000" dirty="0">
                <a:solidFill>
                  <a:srgbClr val="FF0000"/>
                </a:solidFill>
                <a:latin typeface="Calibri" charset="0"/>
              </a:rPr>
              <a:t>3</a:t>
            </a:r>
            <a:endParaRPr lang="en-US" sz="2400" dirty="0"/>
          </a:p>
          <a:p>
            <a:pPr lvl="3" fontAlgn="base">
              <a:spcBef>
                <a:spcPts val="440"/>
              </a:spcBef>
              <a:buFont typeface="Arial" charset="0"/>
              <a:buChar char="•"/>
            </a:pPr>
            <a:r>
              <a:rPr lang="en-US" dirty="0">
                <a:solidFill>
                  <a:srgbClr val="000000"/>
                </a:solidFill>
                <a:latin typeface="Calibri" charset="0"/>
              </a:rPr>
              <a:t>This process involves evaporating and distilling seawater </a:t>
            </a:r>
            <a:r>
              <a:rPr lang="en-US" dirty="0" smtClean="0">
                <a:solidFill>
                  <a:srgbClr val="000000"/>
                </a:solidFill>
                <a:latin typeface="Calibri" charset="0"/>
              </a:rPr>
              <a:t>through a vapor compression refrigeration cycle</a:t>
            </a:r>
            <a:endParaRPr lang="en-US" dirty="0">
              <a:solidFill>
                <a:srgbClr val="000000"/>
              </a:solidFill>
              <a:latin typeface="Arial" charset="0"/>
            </a:endParaRPr>
          </a:p>
          <a:p>
            <a:pPr lvl="3" fontAlgn="base">
              <a:spcBef>
                <a:spcPts val="440"/>
              </a:spcBef>
              <a:buFont typeface="Arial" charset="0"/>
              <a:buChar char="•"/>
            </a:pPr>
            <a:r>
              <a:rPr lang="en-US" dirty="0">
                <a:solidFill>
                  <a:srgbClr val="000000"/>
                </a:solidFill>
                <a:latin typeface="Calibri" charset="0"/>
              </a:rPr>
              <a:t>The compressed </a:t>
            </a:r>
            <a:r>
              <a:rPr lang="en-US" dirty="0" smtClean="0">
                <a:solidFill>
                  <a:srgbClr val="000000"/>
                </a:solidFill>
                <a:latin typeface="Calibri" charset="0"/>
              </a:rPr>
              <a:t>vapor is condensed to pure liquid.</a:t>
            </a:r>
          </a:p>
          <a:p>
            <a:pPr marL="1371600" lvl="3" indent="0" fontAlgn="base">
              <a:spcBef>
                <a:spcPts val="440"/>
              </a:spcBef>
              <a:buNone/>
            </a:pPr>
            <a:endParaRPr lang="en-US" dirty="0" smtClean="0">
              <a:solidFill>
                <a:srgbClr val="000000"/>
              </a:solidFill>
              <a:latin typeface="Arial" charset="0"/>
            </a:endParaRPr>
          </a:p>
          <a:p>
            <a:pPr marL="0" indent="0">
              <a:spcBef>
                <a:spcPts val="440"/>
              </a:spcBef>
              <a:buNone/>
            </a:pPr>
            <a:r>
              <a:rPr lang="en-US" sz="2400" dirty="0" smtClean="0">
                <a:solidFill>
                  <a:srgbClr val="000000"/>
                </a:solidFill>
                <a:latin typeface="Calibri" charset="0"/>
              </a:rPr>
              <a:t>4.  Reverse Osmosis -- </a:t>
            </a:r>
            <a:r>
              <a:rPr lang="en-US" sz="2400" dirty="0" smtClean="0">
                <a:solidFill>
                  <a:srgbClr val="FF0000"/>
                </a:solidFill>
                <a:latin typeface="Calibri" charset="0"/>
              </a:rPr>
              <a:t>3-5.5 kWh/m</a:t>
            </a:r>
            <a:r>
              <a:rPr lang="en-US" sz="2400" baseline="30000" dirty="0" smtClean="0">
                <a:solidFill>
                  <a:srgbClr val="FF0000"/>
                </a:solidFill>
                <a:latin typeface="Calibri" charset="0"/>
              </a:rPr>
              <a:t>3</a:t>
            </a:r>
            <a:endParaRPr lang="en-US" sz="2400" dirty="0" smtClean="0"/>
          </a:p>
          <a:p>
            <a:pPr lvl="3" fontAlgn="base">
              <a:spcBef>
                <a:spcPts val="440"/>
              </a:spcBef>
              <a:buFont typeface="Arial" charset="0"/>
              <a:buChar char="•"/>
            </a:pPr>
            <a:r>
              <a:rPr lang="en-US" dirty="0" smtClean="0">
                <a:solidFill>
                  <a:srgbClr val="000000"/>
                </a:solidFill>
                <a:latin typeface="Calibri" charset="0"/>
              </a:rPr>
              <a:t>Involves </a:t>
            </a:r>
            <a:r>
              <a:rPr lang="en-US" dirty="0">
                <a:solidFill>
                  <a:srgbClr val="000000"/>
                </a:solidFill>
                <a:latin typeface="Calibri" charset="0"/>
              </a:rPr>
              <a:t>filtering water through membrane pores (ranging from 0.1 to 5000 nm). </a:t>
            </a:r>
            <a:endParaRPr lang="en-US" dirty="0">
              <a:solidFill>
                <a:srgbClr val="000000"/>
              </a:solidFill>
              <a:latin typeface="Arial" charset="0"/>
            </a:endParaRPr>
          </a:p>
          <a:p>
            <a:pPr lvl="3" fontAlgn="base">
              <a:spcBef>
                <a:spcPts val="440"/>
              </a:spcBef>
              <a:buFont typeface="Arial" charset="0"/>
              <a:buChar char="•"/>
            </a:pPr>
            <a:r>
              <a:rPr lang="en-US" dirty="0">
                <a:solidFill>
                  <a:srgbClr val="000000"/>
                </a:solidFill>
                <a:latin typeface="Calibri" charset="0"/>
              </a:rPr>
              <a:t>These membranes can intercept bacteria, protozoa, and other microorganisms. </a:t>
            </a:r>
            <a:endParaRPr lang="en-US" dirty="0" smtClean="0">
              <a:solidFill>
                <a:srgbClr val="000000"/>
              </a:solidFill>
              <a:latin typeface="Arial" charset="0"/>
            </a:endParaRPr>
          </a:p>
          <a:p>
            <a:pPr lvl="3" fontAlgn="base">
              <a:spcBef>
                <a:spcPts val="440"/>
              </a:spcBef>
              <a:buFont typeface="Arial" charset="0"/>
              <a:buChar char="•"/>
            </a:pPr>
            <a:r>
              <a:rPr lang="en-US" dirty="0" smtClean="0">
                <a:solidFill>
                  <a:srgbClr val="000000"/>
                </a:solidFill>
                <a:latin typeface="Calibri" charset="0"/>
              </a:rPr>
              <a:t>Very </a:t>
            </a:r>
            <a:r>
              <a:rPr lang="en-US" dirty="0">
                <a:solidFill>
                  <a:srgbClr val="000000"/>
                </a:solidFill>
                <a:latin typeface="Calibri" charset="0"/>
              </a:rPr>
              <a:t>energy efficient </a:t>
            </a:r>
            <a:r>
              <a:rPr lang="en-US" dirty="0" smtClean="0">
                <a:solidFill>
                  <a:srgbClr val="000000"/>
                </a:solidFill>
                <a:latin typeface="Calibri" charset="0"/>
              </a:rPr>
              <a:t>`</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5" name="TextBox 4"/>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2</a:t>
            </a:r>
            <a:endParaRPr lang="en-US" sz="3200" b="1" dirty="0">
              <a:solidFill>
                <a:schemeClr val="bg1"/>
              </a:solidFill>
            </a:endParaRPr>
          </a:p>
        </p:txBody>
      </p:sp>
      <p:sp>
        <p:nvSpPr>
          <p:cNvPr id="6" name="TextBox 5"/>
          <p:cNvSpPr txBox="1"/>
          <p:nvPr/>
        </p:nvSpPr>
        <p:spPr>
          <a:xfrm>
            <a:off x="0" y="304800"/>
            <a:ext cx="9144000" cy="707886"/>
          </a:xfrm>
          <a:prstGeom prst="rect">
            <a:avLst/>
          </a:prstGeom>
          <a:noFill/>
        </p:spPr>
        <p:txBody>
          <a:bodyPr wrap="square" rtlCol="0">
            <a:spAutoFit/>
          </a:bodyPr>
          <a:lstStyle/>
          <a:p>
            <a:pPr algn="ctr"/>
            <a:r>
              <a:rPr lang="en-US" sz="4000" dirty="0" smtClean="0"/>
              <a:t>Primary Methods of Desalination</a:t>
            </a:r>
            <a:endParaRPr lang="en-US" sz="4000" dirty="0"/>
          </a:p>
        </p:txBody>
      </p:sp>
    </p:spTree>
    <p:extLst>
      <p:ext uri="{BB962C8B-B14F-4D97-AF65-F5344CB8AC3E}">
        <p14:creationId xmlns:p14="http://schemas.microsoft.com/office/powerpoint/2010/main" val="21755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8" name="TextBox 7"/>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8</a:t>
            </a:r>
            <a:endParaRPr lang="en-US" sz="3200" b="1" dirty="0">
              <a:solidFill>
                <a:schemeClr val="bg1"/>
              </a:solidFill>
            </a:endParaRPr>
          </a:p>
        </p:txBody>
      </p:sp>
      <p:sp>
        <p:nvSpPr>
          <p:cNvPr id="4" name="Title 6"/>
          <p:cNvSpPr>
            <a:spLocks noGrp="1"/>
          </p:cNvSpPr>
          <p:nvPr>
            <p:ph type="title"/>
          </p:nvPr>
        </p:nvSpPr>
        <p:spPr>
          <a:xfrm>
            <a:off x="163286" y="0"/>
            <a:ext cx="8229600" cy="1143000"/>
          </a:xfrm>
        </p:spPr>
        <p:txBody>
          <a:bodyPr/>
          <a:lstStyle/>
          <a:p>
            <a:r>
              <a:rPr lang="en-US" dirty="0" smtClean="0"/>
              <a:t>Desalination Process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45700"/>
            <a:ext cx="8765454" cy="4953000"/>
          </a:xfrm>
          <a:prstGeom prst="rect">
            <a:avLst/>
          </a:prstGeom>
        </p:spPr>
      </p:pic>
      <p:sp>
        <p:nvSpPr>
          <p:cNvPr id="3" name="Rectangle 2"/>
          <p:cNvSpPr/>
          <p:nvPr/>
        </p:nvSpPr>
        <p:spPr>
          <a:xfrm>
            <a:off x="163286" y="3581400"/>
            <a:ext cx="1208314"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82486" y="3484100"/>
            <a:ext cx="1208314"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3886200"/>
            <a:ext cx="1208314"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05091" y="4121151"/>
            <a:ext cx="1660071"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63562" y="4025783"/>
            <a:ext cx="1318238" cy="130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641512" y="4317872"/>
            <a:ext cx="1751373" cy="1016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64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713"/>
          <a:stretch/>
        </p:blipFill>
        <p:spPr>
          <a:xfrm>
            <a:off x="0" y="6026151"/>
            <a:ext cx="9144000" cy="841131"/>
          </a:xfrm>
          <a:prstGeom prst="rect">
            <a:avLst/>
          </a:prstGeom>
        </p:spPr>
      </p:pic>
      <p:sp>
        <p:nvSpPr>
          <p:cNvPr id="6" name="TextBox 5"/>
          <p:cNvSpPr txBox="1"/>
          <p:nvPr/>
        </p:nvSpPr>
        <p:spPr>
          <a:xfrm>
            <a:off x="6400800" y="6299072"/>
            <a:ext cx="762000" cy="584775"/>
          </a:xfrm>
          <a:prstGeom prst="rect">
            <a:avLst/>
          </a:prstGeom>
          <a:noFill/>
        </p:spPr>
        <p:txBody>
          <a:bodyPr wrap="square" rtlCol="0">
            <a:spAutoFit/>
          </a:bodyPr>
          <a:lstStyle/>
          <a:p>
            <a:r>
              <a:rPr lang="en-US" sz="3200" b="1" dirty="0" smtClean="0">
                <a:solidFill>
                  <a:schemeClr val="bg1"/>
                </a:solidFill>
              </a:rPr>
              <a:t>6</a:t>
            </a:r>
            <a:endParaRPr lang="en-US" sz="3200" b="1" dirty="0">
              <a:solidFill>
                <a:schemeClr val="bg1"/>
              </a:solidFill>
            </a:endParaRPr>
          </a:p>
        </p:txBody>
      </p:sp>
      <p:graphicFrame>
        <p:nvGraphicFramePr>
          <p:cNvPr id="5" name="Chart 4"/>
          <p:cNvGraphicFramePr>
            <a:graphicFrameLocks/>
          </p:cNvGraphicFramePr>
          <p:nvPr>
            <p:extLst/>
          </p:nvPr>
        </p:nvGraphicFramePr>
        <p:xfrm>
          <a:off x="204130" y="820290"/>
          <a:ext cx="6196670" cy="402785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386286" y="2967718"/>
            <a:ext cx="2514600" cy="1200329"/>
          </a:xfrm>
          <a:prstGeom prst="rect">
            <a:avLst/>
          </a:prstGeom>
          <a:noFill/>
        </p:spPr>
        <p:txBody>
          <a:bodyPr wrap="square" rtlCol="0">
            <a:spAutoFit/>
          </a:bodyPr>
          <a:lstStyle/>
          <a:p>
            <a:r>
              <a:rPr lang="en-US" b="1" dirty="0" smtClean="0">
                <a:solidFill>
                  <a:srgbClr val="FF0000"/>
                </a:solidFill>
              </a:rPr>
              <a:t>Total Output </a:t>
            </a:r>
            <a:endParaRPr lang="en-US" i="1" dirty="0">
              <a:solidFill>
                <a:srgbClr val="FF0000"/>
              </a:solidFill>
            </a:endParaRPr>
          </a:p>
          <a:p>
            <a:r>
              <a:rPr lang="en-US" i="1" dirty="0" smtClean="0">
                <a:solidFill>
                  <a:srgbClr val="FF0000"/>
                </a:solidFill>
              </a:rPr>
              <a:t>520 million m</a:t>
            </a:r>
            <a:r>
              <a:rPr lang="en-US" i="1" baseline="30000" dirty="0" smtClean="0">
                <a:solidFill>
                  <a:srgbClr val="FF0000"/>
                </a:solidFill>
              </a:rPr>
              <a:t>3</a:t>
            </a:r>
            <a:r>
              <a:rPr lang="en-US" i="1" dirty="0" smtClean="0">
                <a:solidFill>
                  <a:srgbClr val="FF0000"/>
                </a:solidFill>
              </a:rPr>
              <a:t>/year or roughly 420,000 acre ft./year</a:t>
            </a:r>
            <a:endParaRPr lang="en-US" i="1" dirty="0">
              <a:solidFill>
                <a:srgbClr val="FF0000"/>
              </a:solidFill>
            </a:endParaRPr>
          </a:p>
        </p:txBody>
      </p:sp>
      <p:sp>
        <p:nvSpPr>
          <p:cNvPr id="7" name="TextBox 6"/>
          <p:cNvSpPr txBox="1"/>
          <p:nvPr/>
        </p:nvSpPr>
        <p:spPr>
          <a:xfrm>
            <a:off x="6327292" y="1503408"/>
            <a:ext cx="2895600" cy="1200329"/>
          </a:xfrm>
          <a:prstGeom prst="rect">
            <a:avLst/>
          </a:prstGeom>
          <a:noFill/>
        </p:spPr>
        <p:txBody>
          <a:bodyPr wrap="square" rtlCol="0">
            <a:spAutoFit/>
          </a:bodyPr>
          <a:lstStyle/>
          <a:p>
            <a:r>
              <a:rPr lang="en-US" dirty="0" smtClean="0"/>
              <a:t>These plants alone provide Israel with nearly half its freshwater as 2015 and 70% by 2050.</a:t>
            </a:r>
            <a:endParaRPr lang="en-US" dirty="0"/>
          </a:p>
        </p:txBody>
      </p:sp>
      <p:sp>
        <p:nvSpPr>
          <p:cNvPr id="8" name="TextBox 7"/>
          <p:cNvSpPr txBox="1"/>
          <p:nvPr/>
        </p:nvSpPr>
        <p:spPr>
          <a:xfrm>
            <a:off x="0" y="5763399"/>
            <a:ext cx="3124200" cy="369332"/>
          </a:xfrm>
          <a:prstGeom prst="rect">
            <a:avLst/>
          </a:prstGeom>
          <a:noFill/>
        </p:spPr>
        <p:txBody>
          <a:bodyPr wrap="square" rtlCol="0">
            <a:spAutoFit/>
          </a:bodyPr>
          <a:lstStyle/>
          <a:p>
            <a:r>
              <a:rPr lang="en-US" i="1" dirty="0" smtClean="0"/>
              <a:t>IDE Technologies</a:t>
            </a:r>
            <a:endParaRPr lang="en-US" i="1" dirty="0"/>
          </a:p>
        </p:txBody>
      </p:sp>
      <p:sp>
        <p:nvSpPr>
          <p:cNvPr id="10" name="Title 1"/>
          <p:cNvSpPr>
            <a:spLocks noGrp="1"/>
          </p:cNvSpPr>
          <p:nvPr>
            <p:ph type="title"/>
          </p:nvPr>
        </p:nvSpPr>
        <p:spPr>
          <a:xfrm>
            <a:off x="620574" y="-155647"/>
            <a:ext cx="8229600" cy="1143000"/>
          </a:xfrm>
        </p:spPr>
        <p:txBody>
          <a:bodyPr>
            <a:normAutofit/>
          </a:bodyPr>
          <a:lstStyle/>
          <a:p>
            <a:r>
              <a:rPr lang="en-US" sz="3600" dirty="0" smtClean="0"/>
              <a:t>Desalination – On a Large Scale</a:t>
            </a:r>
            <a:endParaRPr lang="en-US" sz="3600" dirty="0"/>
          </a:p>
        </p:txBody>
      </p:sp>
      <p:sp>
        <p:nvSpPr>
          <p:cNvPr id="3" name="TextBox 2"/>
          <p:cNvSpPr txBox="1"/>
          <p:nvPr/>
        </p:nvSpPr>
        <p:spPr>
          <a:xfrm>
            <a:off x="772974" y="4814610"/>
            <a:ext cx="8077200" cy="707886"/>
          </a:xfrm>
          <a:prstGeom prst="rect">
            <a:avLst/>
          </a:prstGeom>
          <a:noFill/>
        </p:spPr>
        <p:txBody>
          <a:bodyPr wrap="square" rtlCol="0">
            <a:spAutoFit/>
          </a:bodyPr>
          <a:lstStyle/>
          <a:p>
            <a:r>
              <a:rPr lang="en-US" sz="2000" i="1" dirty="0" smtClean="0"/>
              <a:t>Assuming an average American household consumes about </a:t>
            </a:r>
            <a:r>
              <a:rPr lang="en-US" sz="2000" b="1" i="1" dirty="0" smtClean="0"/>
              <a:t>0.45 acre ft. per year</a:t>
            </a:r>
            <a:r>
              <a:rPr lang="en-US" sz="2000" i="1" dirty="0" smtClean="0"/>
              <a:t>, these plants could provide water to about </a:t>
            </a:r>
            <a:r>
              <a:rPr lang="en-US" sz="2000" b="1" i="1" dirty="0" smtClean="0"/>
              <a:t>930,000 homes annually</a:t>
            </a:r>
            <a:r>
              <a:rPr lang="en-US" sz="2000" i="1" dirty="0" smtClean="0"/>
              <a:t>.</a:t>
            </a:r>
            <a:endParaRPr lang="en-US" sz="2000" i="1" dirty="0"/>
          </a:p>
        </p:txBody>
      </p:sp>
    </p:spTree>
    <p:extLst>
      <p:ext uri="{BB962C8B-B14F-4D97-AF65-F5344CB8AC3E}">
        <p14:creationId xmlns:p14="http://schemas.microsoft.com/office/powerpoint/2010/main" val="481297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8726</TotalTime>
  <Words>1108</Words>
  <Application>Microsoft Office PowerPoint</Application>
  <PresentationFormat>On-screen Show (4:3)</PresentationFormat>
  <Paragraphs>249</Paragraphs>
  <Slides>39</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Adobe Ming Std L</vt:lpstr>
      <vt:lpstr>Arial</vt:lpstr>
      <vt:lpstr>Calibri</vt:lpstr>
      <vt:lpstr>Times New Roman</vt:lpstr>
      <vt:lpstr>Wingdings</vt:lpstr>
      <vt:lpstr>Office Theme</vt:lpstr>
      <vt:lpstr> Presentation 4 – Better Practices for Water and Energy</vt:lpstr>
      <vt:lpstr>Better Practices for Water Sustainability </vt:lpstr>
      <vt:lpstr>PowerPoint Presentation</vt:lpstr>
      <vt:lpstr>Desalination</vt:lpstr>
      <vt:lpstr>PowerPoint Presentation</vt:lpstr>
      <vt:lpstr>PowerPoint Presentation</vt:lpstr>
      <vt:lpstr>PowerPoint Presentation</vt:lpstr>
      <vt:lpstr>Desalination Process</vt:lpstr>
      <vt:lpstr>Desalination – On a Large Scale</vt:lpstr>
      <vt:lpstr>Ashkelon Desalination Plant</vt:lpstr>
      <vt:lpstr>Ashkelon Desalination Site</vt:lpstr>
      <vt:lpstr>Existing Desalination in CA</vt:lpstr>
      <vt:lpstr>Large Scale Recycling</vt:lpstr>
      <vt:lpstr>PowerPoint Presentation</vt:lpstr>
      <vt:lpstr>PowerPoint Presentation</vt:lpstr>
      <vt:lpstr>PowerPoint Presentation</vt:lpstr>
      <vt:lpstr>PowerPoint Presentation</vt:lpstr>
      <vt:lpstr>Clean Beyond Common Standard</vt:lpstr>
      <vt:lpstr>Policy Issues</vt:lpstr>
      <vt:lpstr>Managing the Public:  Triple Appeal Principle</vt:lpstr>
      <vt:lpstr>Managing Public Opinion</vt:lpstr>
      <vt:lpstr>Managing  Residential Practices</vt:lpstr>
      <vt:lpstr>Rewarding Practices</vt:lpstr>
      <vt:lpstr>Small Scale Recycling</vt:lpstr>
      <vt:lpstr>Immediate and Long-Term Solutions</vt:lpstr>
      <vt:lpstr>Immediate Solution: Efficiency</vt:lpstr>
      <vt:lpstr>PowerPoint Presentation</vt:lpstr>
      <vt:lpstr>PowerPoint Presentation</vt:lpstr>
      <vt:lpstr>PowerPoint Presentation</vt:lpstr>
      <vt:lpstr>PowerPoint Presentation</vt:lpstr>
      <vt:lpstr>PowerPoint Presentation</vt:lpstr>
      <vt:lpstr>Cost of Grey Water Systems</vt:lpstr>
      <vt:lpstr>Overcoming Grey Water Cost</vt:lpstr>
      <vt:lpstr>Primary Regulation Updates</vt:lpstr>
      <vt:lpstr>PowerPoint Presentation</vt:lpstr>
      <vt:lpstr>Brazilian PPT…….</vt:lpstr>
      <vt:lpstr>Contact us for more information</vt:lpstr>
      <vt:lpstr>Research Team</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SD/Baja Pres. 3</dc:title>
  <dc:creator>Trevor Conger</dc:creator>
  <cp:lastModifiedBy>Derek Frommel</cp:lastModifiedBy>
  <cp:revision>148</cp:revision>
  <dcterms:created xsi:type="dcterms:W3CDTF">2015-07-16T16:21:05Z</dcterms:created>
  <dcterms:modified xsi:type="dcterms:W3CDTF">2015-08-10T08:16:03Z</dcterms:modified>
</cp:coreProperties>
</file>