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ctiveX/activeX1.xml" ContentType="application/vnd.ms-office.activeX+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352" r:id="rId4"/>
    <p:sldId id="353" r:id="rId5"/>
    <p:sldId id="354" r:id="rId6"/>
    <p:sldId id="355" r:id="rId7"/>
    <p:sldId id="356" r:id="rId8"/>
    <p:sldId id="357" r:id="rId9"/>
    <p:sldId id="363" r:id="rId10"/>
    <p:sldId id="358" r:id="rId11"/>
    <p:sldId id="359" r:id="rId12"/>
    <p:sldId id="360" r:id="rId13"/>
    <p:sldId id="345" r:id="rId14"/>
    <p:sldId id="267" r:id="rId15"/>
    <p:sldId id="268" r:id="rId16"/>
    <p:sldId id="364" r:id="rId17"/>
    <p:sldId id="271" r:id="rId18"/>
    <p:sldId id="347" r:id="rId19"/>
    <p:sldId id="348" r:id="rId20"/>
    <p:sldId id="365" r:id="rId21"/>
    <p:sldId id="346" r:id="rId22"/>
    <p:sldId id="350" r:id="rId23"/>
    <p:sldId id="372" r:id="rId24"/>
    <p:sldId id="373" r:id="rId25"/>
    <p:sldId id="371" r:id="rId26"/>
    <p:sldId id="368" r:id="rId27"/>
    <p:sldId id="362" r:id="rId28"/>
    <p:sldId id="370" r:id="rId29"/>
    <p:sldId id="374" r:id="rId30"/>
    <p:sldId id="367" r:id="rId31"/>
    <p:sldId id="351" r:id="rId32"/>
    <p:sldId id="376"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2" autoAdjust="0"/>
    <p:restoredTop sz="94670" autoAdjust="0"/>
  </p:normalViewPr>
  <p:slideViewPr>
    <p:cSldViewPr>
      <p:cViewPr>
        <p:scale>
          <a:sx n="100" d="100"/>
          <a:sy n="100" d="100"/>
        </p:scale>
        <p:origin x="-1560" y="60"/>
      </p:cViewPr>
      <p:guideLst>
        <p:guide orient="horz" pos="2160"/>
        <p:guide pos="2880"/>
      </p:guideLst>
    </p:cSldViewPr>
  </p:slideViewPr>
  <p:outlineViewPr>
    <p:cViewPr>
      <p:scale>
        <a:sx n="33" d="100"/>
        <a:sy n="33" d="100"/>
      </p:scale>
      <p:origin x="0" y="30528"/>
    </p:cViewPr>
  </p:outlineViewPr>
  <p:notesTextViewPr>
    <p:cViewPr>
      <p:scale>
        <a:sx n="100" d="100"/>
        <a:sy n="100" d="100"/>
      </p:scale>
      <p:origin x="0" y="0"/>
    </p:cViewPr>
  </p:notesTextViewPr>
  <p:sorterViewPr>
    <p:cViewPr>
      <p:scale>
        <a:sx n="50" d="100"/>
        <a:sy n="50" d="100"/>
      </p:scale>
      <p:origin x="0" y="30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D9737-3EA8-49FA-BC71-3539EAE7DB5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C5C69255-86F7-4A0F-A783-0A1126A017F8}">
      <dgm:prSet phldrT="[Text]"/>
      <dgm:spPr/>
      <dgm:t>
        <a:bodyPr/>
        <a:lstStyle/>
        <a:p>
          <a:r>
            <a:rPr lang="en-US" b="1" dirty="0" smtClean="0">
              <a:solidFill>
                <a:schemeClr val="tx1">
                  <a:lumMod val="50000"/>
                  <a:lumOff val="50000"/>
                </a:schemeClr>
              </a:solidFill>
            </a:rPr>
            <a:t>PUTTING THE SOLAR REVOLUTION IN THE FAST LANE</a:t>
          </a:r>
          <a:r>
            <a:rPr lang="en-US" dirty="0" smtClean="0">
              <a:solidFill>
                <a:schemeClr val="bg1"/>
              </a:solidFill>
            </a:rPr>
            <a:t/>
          </a:r>
          <a:br>
            <a:rPr lang="en-US" dirty="0" smtClean="0">
              <a:solidFill>
                <a:schemeClr val="bg1"/>
              </a:solidFill>
            </a:rPr>
          </a:br>
          <a:endParaRPr lang="en-US" dirty="0"/>
        </a:p>
      </dgm:t>
    </dgm:pt>
    <dgm:pt modelId="{9A15673A-A87F-4D49-909B-6DEB4B13C0BC}" type="sibTrans" cxnId="{37D19F3A-C1EB-446F-B47B-64A73717D21B}">
      <dgm:prSet/>
      <dgm:spPr>
        <a:blipFill>
          <a:blip xmlns:r="http://schemas.openxmlformats.org/officeDocument/2006/relationships" r:embed="rId1"/>
          <a:srcRect/>
          <a:stretch>
            <a:fillRect l="-18000" r="-18000"/>
          </a:stretch>
        </a:blipFill>
      </dgm:spPr>
      <dgm:t>
        <a:bodyPr/>
        <a:lstStyle/>
        <a:p>
          <a:endParaRPr lang="en-US"/>
        </a:p>
      </dgm:t>
      <dgm:extLst>
        <a:ext uri="{E40237B7-FDA0-4F09-8148-C483321AD2D9}">
          <dgm14:cNvPr xmlns:dgm14="http://schemas.microsoft.com/office/drawing/2010/diagram" id="0" name="" descr="Highway PV concept art.jpg"/>
        </a:ext>
      </dgm:extLst>
    </dgm:pt>
    <dgm:pt modelId="{DC132ED8-6A31-4D49-BFEE-79D3B205915C}" type="parTrans" cxnId="{37D19F3A-C1EB-446F-B47B-64A73717D21B}">
      <dgm:prSet/>
      <dgm:spPr/>
      <dgm:t>
        <a:bodyPr/>
        <a:lstStyle/>
        <a:p>
          <a:endParaRPr lang="en-US"/>
        </a:p>
      </dgm:t>
    </dgm:pt>
    <dgm:pt modelId="{8ACD2651-D2FC-407F-8E4B-586DF1157B04}" type="pres">
      <dgm:prSet presAssocID="{2D6D9737-3EA8-49FA-BC71-3539EAE7DB5D}" presName="Name0" presStyleCnt="0">
        <dgm:presLayoutVars>
          <dgm:chMax val="7"/>
          <dgm:chPref val="7"/>
          <dgm:dir/>
        </dgm:presLayoutVars>
      </dgm:prSet>
      <dgm:spPr/>
    </dgm:pt>
    <dgm:pt modelId="{492FFEAD-D9E1-4E16-ABB9-57CD8582FD10}" type="pres">
      <dgm:prSet presAssocID="{2D6D9737-3EA8-49FA-BC71-3539EAE7DB5D}" presName="Name1" presStyleCnt="0"/>
      <dgm:spPr/>
    </dgm:pt>
    <dgm:pt modelId="{A4829FB6-4819-443E-B364-987214AA8B5A}" type="pres">
      <dgm:prSet presAssocID="{9A15673A-A87F-4D49-909B-6DEB4B13C0BC}" presName="picture_1" presStyleCnt="0"/>
      <dgm:spPr/>
    </dgm:pt>
    <dgm:pt modelId="{B76B920A-1C15-4125-A263-DBE26FBA1863}" type="pres">
      <dgm:prSet presAssocID="{9A15673A-A87F-4D49-909B-6DEB4B13C0BC}" presName="pictureRepeatNode" presStyleLbl="alignImgPlace1" presStyleIdx="0" presStyleCnt="1" custScaleX="121000" custScaleY="121000" custLinFactNeighborX="21167" custLinFactNeighborY="-5500"/>
      <dgm:spPr/>
      <dgm:t>
        <a:bodyPr/>
        <a:lstStyle/>
        <a:p>
          <a:endParaRPr lang="en-US"/>
        </a:p>
      </dgm:t>
    </dgm:pt>
    <dgm:pt modelId="{0B9AB119-ADD0-4B0D-869D-27180977CD1B}" type="pres">
      <dgm:prSet presAssocID="{C5C69255-86F7-4A0F-A783-0A1126A017F8}" presName="text_1" presStyleLbl="node1" presStyleIdx="0" presStyleCnt="0" custAng="10800000" custFlipVert="1" custFlipHor="0" custScaleX="264586" custScaleY="29293" custLinFactY="33030" custLinFactNeighborX="520" custLinFactNeighborY="100000">
        <dgm:presLayoutVars>
          <dgm:bulletEnabled val="1"/>
        </dgm:presLayoutVars>
      </dgm:prSet>
      <dgm:spPr/>
      <dgm:t>
        <a:bodyPr/>
        <a:lstStyle/>
        <a:p>
          <a:endParaRPr lang="en-US"/>
        </a:p>
      </dgm:t>
    </dgm:pt>
  </dgm:ptLst>
  <dgm:cxnLst>
    <dgm:cxn modelId="{1802201A-EF26-4A43-9CF7-09AB8D4342B8}" type="presOf" srcId="{9A15673A-A87F-4D49-909B-6DEB4B13C0BC}" destId="{B76B920A-1C15-4125-A263-DBE26FBA1863}" srcOrd="0" destOrd="0" presId="urn:microsoft.com/office/officeart/2008/layout/CircularPictureCallout"/>
    <dgm:cxn modelId="{1D07D370-C062-4591-A8ED-48DB7B9D7232}" type="presOf" srcId="{2D6D9737-3EA8-49FA-BC71-3539EAE7DB5D}" destId="{8ACD2651-D2FC-407F-8E4B-586DF1157B04}" srcOrd="0" destOrd="0" presId="urn:microsoft.com/office/officeart/2008/layout/CircularPictureCallout"/>
    <dgm:cxn modelId="{37D19F3A-C1EB-446F-B47B-64A73717D21B}" srcId="{2D6D9737-3EA8-49FA-BC71-3539EAE7DB5D}" destId="{C5C69255-86F7-4A0F-A783-0A1126A017F8}" srcOrd="0" destOrd="0" parTransId="{DC132ED8-6A31-4D49-BFEE-79D3B205915C}" sibTransId="{9A15673A-A87F-4D49-909B-6DEB4B13C0BC}"/>
    <dgm:cxn modelId="{4D331B45-89D7-4B4F-AB05-A660F523C249}" type="presOf" srcId="{C5C69255-86F7-4A0F-A783-0A1126A017F8}" destId="{0B9AB119-ADD0-4B0D-869D-27180977CD1B}" srcOrd="0" destOrd="0" presId="urn:microsoft.com/office/officeart/2008/layout/CircularPictureCallout"/>
    <dgm:cxn modelId="{995B93F2-1FF0-4957-8D34-59898062B6CD}" type="presParOf" srcId="{8ACD2651-D2FC-407F-8E4B-586DF1157B04}" destId="{492FFEAD-D9E1-4E16-ABB9-57CD8582FD10}" srcOrd="0" destOrd="0" presId="urn:microsoft.com/office/officeart/2008/layout/CircularPictureCallout"/>
    <dgm:cxn modelId="{229B67C4-3202-47D6-96C7-311FBA83E1FA}" type="presParOf" srcId="{492FFEAD-D9E1-4E16-ABB9-57CD8582FD10}" destId="{A4829FB6-4819-443E-B364-987214AA8B5A}" srcOrd="0" destOrd="0" presId="urn:microsoft.com/office/officeart/2008/layout/CircularPictureCallout"/>
    <dgm:cxn modelId="{87943107-D4A8-427C-B928-616B0D3BC8EB}" type="presParOf" srcId="{A4829FB6-4819-443E-B364-987214AA8B5A}" destId="{B76B920A-1C15-4125-A263-DBE26FBA1863}" srcOrd="0" destOrd="0" presId="urn:microsoft.com/office/officeart/2008/layout/CircularPictureCallout"/>
    <dgm:cxn modelId="{37E4872D-7ED3-4D7E-B721-422E709E5842}" type="presParOf" srcId="{492FFEAD-D9E1-4E16-ABB9-57CD8582FD10}" destId="{0B9AB119-ADD0-4B0D-869D-27180977CD1B}"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B920A-1C15-4125-A263-DBE26FBA1863}">
      <dsp:nvSpPr>
        <dsp:cNvPr id="0" name=""/>
        <dsp:cNvSpPr/>
      </dsp:nvSpPr>
      <dsp:spPr>
        <a:xfrm>
          <a:off x="2773695" y="411480"/>
          <a:ext cx="5532119" cy="5532119"/>
        </a:xfrm>
        <a:prstGeom prst="ellipse">
          <a:avLst/>
        </a:prstGeom>
        <a:blipFill>
          <a:blip xmlns:r="http://schemas.openxmlformats.org/officeDocument/2006/relationships" r:embed="rId1"/>
          <a:srcRect/>
          <a:stretch>
            <a:fillRect l="-18000" r="-18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0B9AB119-ADD0-4B0D-869D-27180977CD1B}">
      <dsp:nvSpPr>
        <dsp:cNvPr id="0" name=""/>
        <dsp:cNvSpPr/>
      </dsp:nvSpPr>
      <dsp:spPr>
        <a:xfrm rot="10800000" flipV="1">
          <a:off x="716216" y="6111234"/>
          <a:ext cx="7741998" cy="441961"/>
        </a:xfrm>
        <a:prstGeom prst="rect">
          <a:avLst/>
        </a:prstGeom>
        <a:noFill/>
        <a:ln w="11429" cap="flat" cmpd="sng" algn="ctr">
          <a:noFill/>
          <a:prstDash val="sysDash"/>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755650">
            <a:lnSpc>
              <a:spcPct val="90000"/>
            </a:lnSpc>
            <a:spcBef>
              <a:spcPct val="0"/>
            </a:spcBef>
            <a:spcAft>
              <a:spcPct val="35000"/>
            </a:spcAft>
          </a:pPr>
          <a:r>
            <a:rPr lang="en-US" sz="1700" b="1" kern="1200" dirty="0" smtClean="0">
              <a:solidFill>
                <a:schemeClr val="tx1">
                  <a:lumMod val="50000"/>
                  <a:lumOff val="50000"/>
                </a:schemeClr>
              </a:solidFill>
            </a:rPr>
            <a:t>PUTTING THE SOLAR REVOLUTION IN THE FAST LANE</a:t>
          </a:r>
          <a:r>
            <a:rPr lang="en-US" sz="1700" kern="1200" dirty="0" smtClean="0">
              <a:solidFill>
                <a:schemeClr val="bg1"/>
              </a:solidFill>
            </a:rPr>
            <a:t/>
          </a:r>
          <a:br>
            <a:rPr lang="en-US" sz="1700" kern="1200" dirty="0" smtClean="0">
              <a:solidFill>
                <a:schemeClr val="bg1"/>
              </a:solidFill>
            </a:rPr>
          </a:br>
          <a:endParaRPr lang="en-US" sz="1700" kern="1200" dirty="0"/>
        </a:p>
      </dsp:txBody>
      <dsp:txXfrm rot="-10800000">
        <a:off x="716216" y="6111234"/>
        <a:ext cx="7741998" cy="441961"/>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DBED7EE-DC2A-4612-BA35-C1DEA795B660}" type="datetimeFigureOut">
              <a:rPr lang="en-US" smtClean="0"/>
              <a:pPr/>
              <a:t>11/14/2012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5F9395-7DD3-4440-93D9-87313F1A444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BED7EE-DC2A-4612-BA35-C1DEA795B660}" type="datetimeFigureOut">
              <a:rPr lang="en-US" smtClean="0"/>
              <a:pPr/>
              <a:t>11/14/2012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5F9395-7DD3-4440-93D9-87313F1A444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F55F9395-7DD3-4440-93D9-87313F1A444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BED7EE-DC2A-4612-BA35-C1DEA795B660}" type="datetimeFigureOut">
              <a:rPr lang="en-US" smtClean="0"/>
              <a:pPr/>
              <a:t>11/14/2012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DBED7EE-DC2A-4612-BA35-C1DEA795B660}" type="datetimeFigureOut">
              <a:rPr lang="en-US" smtClean="0"/>
              <a:pPr/>
              <a:t>11/14/2012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F55F9395-7DD3-4440-93D9-87313F1A444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9DBED7EE-DC2A-4612-BA35-C1DEA795B660}" type="datetimeFigureOut">
              <a:rPr lang="en-US" smtClean="0"/>
              <a:pPr/>
              <a:t>11/14/2012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55F9395-7DD3-4440-93D9-87313F1A444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DBED7EE-DC2A-4612-BA35-C1DEA795B660}" type="datetimeFigureOut">
              <a:rPr lang="en-US" smtClean="0"/>
              <a:pPr/>
              <a:t>11/14/2012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5F9395-7DD3-4440-93D9-87313F1A444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DBED7EE-DC2A-4612-BA35-C1DEA795B660}" type="datetimeFigureOut">
              <a:rPr lang="en-US" smtClean="0"/>
              <a:pPr/>
              <a:t>11/14/2012</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55F9395-7DD3-4440-93D9-87313F1A444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BED7EE-DC2A-4612-BA35-C1DEA795B660}" type="datetimeFigureOut">
              <a:rPr lang="en-US" smtClean="0"/>
              <a:pPr/>
              <a:t>11/14/2012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F55F9395-7DD3-4440-93D9-87313F1A444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DBED7EE-DC2A-4612-BA35-C1DEA795B660}" type="datetimeFigureOut">
              <a:rPr lang="en-US" smtClean="0"/>
              <a:pPr/>
              <a:t>11/14/2012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55F9395-7DD3-4440-93D9-87313F1A444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55F9395-7DD3-4440-93D9-87313F1A444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9DBED7EE-DC2A-4612-BA35-C1DEA795B660}" type="datetimeFigureOut">
              <a:rPr lang="en-US" smtClean="0"/>
              <a:pPr/>
              <a:t>11/14/2012</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F55F9395-7DD3-4440-93D9-87313F1A444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9DBED7EE-DC2A-4612-BA35-C1DEA795B660}" type="datetimeFigureOut">
              <a:rPr lang="en-US" smtClean="0"/>
              <a:pPr/>
              <a:t>11/14/2012</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DBED7EE-DC2A-4612-BA35-C1DEA795B660}" type="datetimeFigureOut">
              <a:rPr lang="en-US" smtClean="0"/>
              <a:pPr/>
              <a:t>11/14/2012</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55F9395-7DD3-4440-93D9-87313F1A444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7.jpeg"/><Relationship Id="rId4" Type="http://schemas.openxmlformats.org/officeDocument/2006/relationships/hyperlink" Target="http://www.doe.gov/"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gif"/><Relationship Id="rId2" Type="http://schemas.openxmlformats.org/officeDocument/2006/relationships/hyperlink" Target="http://en.wikipedia.org/wiki/File:Seal_Of_San_Diego,_California.svg" TargetMode="Externa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hyperlink" Target="//upload.wikimedia.org/wikipedia/commons/9/94/Trolley_Renewal.svg" TargetMode="External"/><Relationship Id="rId4" Type="http://schemas.openxmlformats.org/officeDocument/2006/relationships/image" Target="../media/image39.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nrel.gov/analysis/sam"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7.jpeg"/><Relationship Id="rId2" Type="http://schemas.openxmlformats.org/officeDocument/2006/relationships/hyperlink" Target="http://en.wikipedia.org/wiki/File:Seal_Of_San_Diego,_California.svg" TargetMode="Externa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1.gif"/><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upload.wikimedia.org/wikipedia/commons/9/94/Trolley_Renewal.sv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hyperlink" Target="http://www.thegreenroadway.com/" TargetMode="External"/><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sites.google.com/site/rsdmae199/home" TargetMode="Externa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semprausgp.com/_/images/solar-infographic.gif"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upload.wikimedia.org/wikipedia/commons/1/1b/PV_Soundless_Freising.jpg"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9528018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ROADSIDE SD LOGO.jpg"/>
          <p:cNvPicPr>
            <a:picLocks noChangeAspect="1"/>
          </p:cNvPicPr>
          <p:nvPr/>
        </p:nvPicPr>
        <p:blipFill>
          <a:blip r:embed="rId7"/>
          <a:stretch>
            <a:fillRect/>
          </a:stretch>
        </p:blipFill>
        <p:spPr>
          <a:xfrm>
            <a:off x="914400" y="228600"/>
            <a:ext cx="7467600" cy="98322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484"/>
    </mc:Choice>
    <mc:Fallback xmlns="">
      <p:transition advTm="1048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Domestic Capacity</a:t>
            </a:r>
            <a:endParaRPr lang="en-US" sz="2400" dirty="0"/>
          </a:p>
        </p:txBody>
      </p:sp>
      <p:pic>
        <p:nvPicPr>
          <p:cNvPr id="4" name="Picture 2"/>
          <p:cNvPicPr>
            <a:picLocks noChangeAspect="1" noChangeArrowheads="1"/>
          </p:cNvPicPr>
          <p:nvPr/>
        </p:nvPicPr>
        <p:blipFill>
          <a:blip r:embed="rId2" cstate="print"/>
          <a:srcRect/>
          <a:stretch>
            <a:fillRect/>
          </a:stretch>
        </p:blipFill>
        <p:spPr bwMode="auto">
          <a:xfrm>
            <a:off x="2286000" y="1661454"/>
            <a:ext cx="4495800" cy="3268576"/>
          </a:xfrm>
          <a:prstGeom prst="rect">
            <a:avLst/>
          </a:prstGeom>
          <a:noFill/>
          <a:ln w="9525">
            <a:noFill/>
            <a:miter lim="800000"/>
            <a:headEnd/>
            <a:tailEnd/>
          </a:ln>
          <a:effectLst/>
        </p:spPr>
      </p:pic>
      <p:sp>
        <p:nvSpPr>
          <p:cNvPr id="5" name="Rectangle 4"/>
          <p:cNvSpPr/>
          <p:nvPr/>
        </p:nvSpPr>
        <p:spPr>
          <a:xfrm>
            <a:off x="2674770" y="5016409"/>
            <a:ext cx="3962400" cy="523220"/>
          </a:xfrm>
          <a:prstGeom prst="rect">
            <a:avLst/>
          </a:prstGeom>
        </p:spPr>
        <p:txBody>
          <a:bodyPr wrap="square">
            <a:spAutoFit/>
          </a:bodyPr>
          <a:lstStyle/>
          <a:p>
            <a:pPr algn="ctr"/>
            <a:r>
              <a:rPr lang="en-US" sz="1400" b="1" dirty="0"/>
              <a:t>T</a:t>
            </a:r>
            <a:r>
              <a:rPr lang="en-US" sz="1400" b="1" dirty="0" smtClean="0"/>
              <a:t>he U.S. has sufficient capacity for similar projects…</a:t>
            </a:r>
          </a:p>
        </p:txBody>
      </p:sp>
      <p:sp>
        <p:nvSpPr>
          <p:cNvPr id="6" name="TextBox 5"/>
          <p:cNvSpPr txBox="1"/>
          <p:nvPr/>
        </p:nvSpPr>
        <p:spPr>
          <a:xfrm>
            <a:off x="2827170" y="5539629"/>
            <a:ext cx="3531351" cy="707886"/>
          </a:xfrm>
          <a:prstGeom prst="rect">
            <a:avLst/>
          </a:prstGeom>
          <a:noFill/>
        </p:spPr>
        <p:txBody>
          <a:bodyPr wrap="square" rtlCol="0">
            <a:spAutoFit/>
          </a:bodyPr>
          <a:lstStyle/>
          <a:p>
            <a:pPr algn="ctr"/>
            <a:r>
              <a:rPr lang="en-US" sz="1000" dirty="0" smtClean="0"/>
              <a:t>Most parts of the U.S. receive more solar radiation than Germany, ranked first in the world for cumulative installed solar capacity.  Take note of the U.S. southwest, </a:t>
            </a:r>
            <a:r>
              <a:rPr lang="en-US" sz="1000" i="1" dirty="0" smtClean="0"/>
              <a:t>Southern California </a:t>
            </a:r>
            <a:r>
              <a:rPr lang="en-US" sz="1000" dirty="0" smtClean="0"/>
              <a:t>specifically.</a:t>
            </a:r>
            <a:endParaRPr lang="en-US" sz="1000" dirty="0"/>
          </a:p>
        </p:txBody>
      </p:sp>
      <p:pic>
        <p:nvPicPr>
          <p:cNvPr id="7" name="Picture 6" descr="ROADSIDE SD LOGO.jpg"/>
          <p:cNvPicPr>
            <a:picLocks noChangeAspect="1"/>
          </p:cNvPicPr>
          <p:nvPr/>
        </p:nvPicPr>
        <p:blipFill>
          <a:blip r:embed="rId3" cstate="print"/>
          <a:stretch>
            <a:fillRect/>
          </a:stretch>
        </p:blipFill>
        <p:spPr>
          <a:xfrm>
            <a:off x="3505200" y="228600"/>
            <a:ext cx="1981200" cy="260855"/>
          </a:xfrm>
          <a:prstGeom prst="rect">
            <a:avLst/>
          </a:prstGeom>
        </p:spPr>
      </p:pic>
    </p:spTree>
    <p:extLst>
      <p:ext uri="{BB962C8B-B14F-4D97-AF65-F5344CB8AC3E}">
        <p14:creationId xmlns:p14="http://schemas.microsoft.com/office/powerpoint/2010/main" val="3626064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0" y="4734580"/>
            <a:ext cx="3962400" cy="523220"/>
          </a:xfrm>
          <a:prstGeom prst="rect">
            <a:avLst/>
          </a:prstGeom>
        </p:spPr>
        <p:txBody>
          <a:bodyPr wrap="square">
            <a:spAutoFit/>
          </a:bodyPr>
          <a:lstStyle/>
          <a:p>
            <a:pPr algn="ctr"/>
            <a:r>
              <a:rPr lang="en-US" sz="1400" b="1" dirty="0"/>
              <a:t>L</a:t>
            </a:r>
            <a:r>
              <a:rPr lang="en-US" sz="1400" b="1" dirty="0" smtClean="0"/>
              <a:t>ocal projects exist as proof of concept in the U.S. since 2008</a:t>
            </a:r>
          </a:p>
        </p:txBody>
      </p:sp>
      <p:sp>
        <p:nvSpPr>
          <p:cNvPr id="8" name="Rectangle 7"/>
          <p:cNvSpPr/>
          <p:nvPr/>
        </p:nvSpPr>
        <p:spPr>
          <a:xfrm>
            <a:off x="2590800" y="5232737"/>
            <a:ext cx="3886200" cy="1015663"/>
          </a:xfrm>
          <a:prstGeom prst="rect">
            <a:avLst/>
          </a:prstGeom>
        </p:spPr>
        <p:txBody>
          <a:bodyPr wrap="square">
            <a:spAutoFit/>
          </a:bodyPr>
          <a:lstStyle/>
          <a:p>
            <a:pPr algn="ctr"/>
            <a:r>
              <a:rPr lang="en-US" sz="1000" dirty="0"/>
              <a:t>The Oregon Solar Highway Demonstration Project, a 104 kilowatt system located at the interchange of I-5 and I-205 near Portland Oregon, was initiated as a proof-of-concept project. </a:t>
            </a:r>
            <a:r>
              <a:rPr lang="en-US" sz="1000" dirty="0" smtClean="0"/>
              <a:t> This </a:t>
            </a:r>
            <a:r>
              <a:rPr lang="en-US" sz="1000" dirty="0"/>
              <a:t>project demonstrates that renewable energy development using existing public infrastructure can compliment traditional transportation activities and functions.</a:t>
            </a:r>
          </a:p>
        </p:txBody>
      </p:sp>
      <p:sp>
        <p:nvSpPr>
          <p:cNvPr id="10" name="Title 1"/>
          <p:cNvSpPr>
            <a:spLocks noGrp="1"/>
          </p:cNvSpPr>
          <p:nvPr>
            <p:ph type="title"/>
          </p:nvPr>
        </p:nvSpPr>
        <p:spPr/>
        <p:txBody>
          <a:bodyPr>
            <a:normAutofit/>
          </a:bodyPr>
          <a:lstStyle/>
          <a:p>
            <a:r>
              <a:rPr lang="en-US" sz="2400" dirty="0" smtClean="0"/>
              <a:t>Domestic Applications</a:t>
            </a:r>
            <a:endParaRPr lang="en-US" sz="2400" dirty="0"/>
          </a:p>
        </p:txBody>
      </p:sp>
      <p:pic>
        <p:nvPicPr>
          <p:cNvPr id="6" name="Picture 5" descr="ROADSIDE SD LOGO.jpg"/>
          <p:cNvPicPr>
            <a:picLocks noChangeAspect="1"/>
          </p:cNvPicPr>
          <p:nvPr/>
        </p:nvPicPr>
        <p:blipFill>
          <a:blip r:embed="rId4" cstate="print"/>
          <a:stretch>
            <a:fillRect/>
          </a:stretch>
        </p:blipFill>
        <p:spPr>
          <a:xfrm>
            <a:off x="3505200" y="228600"/>
            <a:ext cx="1981200" cy="260855"/>
          </a:xfrm>
          <a:prstGeom prst="rect">
            <a:avLst/>
          </a:prstGeom>
        </p:spPr>
      </p:pic>
    </p:spTree>
    <p:controls>
      <mc:AlternateContent xmlns:mc="http://schemas.openxmlformats.org/markup-compatibility/2006">
        <mc:Choice xmlns:v="urn:schemas-microsoft-com:vml" Requires="v">
          <p:control spid="2054" name="ShockwaveFlash1" r:id="rId2" imgW="4191585" imgH="3048426"/>
        </mc:Choice>
        <mc:Fallback>
          <p:control name="ShockwaveFlash1" r:id="rId2" imgW="4191585" imgH="304842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676400"/>
                  <a:ext cx="4191000" cy="304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155260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Domestic Applications</a:t>
            </a:r>
            <a:endParaRPr lang="en-US" sz="2400" dirty="0"/>
          </a:p>
        </p:txBody>
      </p:sp>
      <p:sp>
        <p:nvSpPr>
          <p:cNvPr id="4" name="Rectangle 3"/>
          <p:cNvSpPr/>
          <p:nvPr/>
        </p:nvSpPr>
        <p:spPr>
          <a:xfrm>
            <a:off x="5638800" y="4267200"/>
            <a:ext cx="3276600" cy="2062103"/>
          </a:xfrm>
          <a:prstGeom prst="rect">
            <a:avLst/>
          </a:prstGeom>
        </p:spPr>
        <p:txBody>
          <a:bodyPr wrap="square">
            <a:spAutoFit/>
          </a:bodyPr>
          <a:lstStyle/>
          <a:p>
            <a:pPr algn="ctr"/>
            <a:r>
              <a:rPr lang="en-US" sz="1100" b="1" dirty="0"/>
              <a:t>California Highway 50 Solar Project:  </a:t>
            </a:r>
            <a:r>
              <a:rPr lang="en-US" sz="1100" dirty="0"/>
              <a:t>Initially presented in </a:t>
            </a:r>
            <a:r>
              <a:rPr lang="en-US" sz="1100" dirty="0" smtClean="0"/>
              <a:t>the Summer of 2007</a:t>
            </a:r>
            <a:r>
              <a:rPr lang="en-US" sz="1100" dirty="0"/>
              <a:t>, the Sacramento Municipal Utility District (SMUD) and the California Department of Transportation (Caltrans) had been coordinating to develop solar energy projects along Highway 50 in Sacramento County. The proposed 1.4 MW project would have been the first of its kind in the state. However, in November 2011, the project was canceled due to economic reasons.  </a:t>
            </a:r>
          </a:p>
          <a:p>
            <a:endParaRPr lang="en-US" dirty="0"/>
          </a:p>
        </p:txBody>
      </p:sp>
      <p:pic>
        <p:nvPicPr>
          <p:cNvPr id="5" name="Picture 2" descr="https://encrypted-tbn0.google.com/images?q=tbn:ANd9GcQ5jDYbJhhVxa_kJOo80_X_f5IXMhQjJdgbtU2ONI_WOyz77l7Myb14pBQ"/>
          <p:cNvPicPr>
            <a:picLocks noChangeAspect="1" noChangeArrowheads="1"/>
          </p:cNvPicPr>
          <p:nvPr/>
        </p:nvPicPr>
        <p:blipFill>
          <a:blip r:embed="rId2"/>
          <a:srcRect/>
          <a:stretch>
            <a:fillRect/>
          </a:stretch>
        </p:blipFill>
        <p:spPr bwMode="auto">
          <a:xfrm>
            <a:off x="3200400" y="4222351"/>
            <a:ext cx="2362200" cy="1797449"/>
          </a:xfrm>
          <a:prstGeom prst="rect">
            <a:avLst/>
          </a:prstGeom>
          <a:noFill/>
        </p:spPr>
      </p:pic>
      <p:sp>
        <p:nvSpPr>
          <p:cNvPr id="7" name="Rectangle 6"/>
          <p:cNvSpPr/>
          <p:nvPr/>
        </p:nvSpPr>
        <p:spPr>
          <a:xfrm>
            <a:off x="381000" y="4572000"/>
            <a:ext cx="2667000" cy="1107996"/>
          </a:xfrm>
          <a:prstGeom prst="rect">
            <a:avLst/>
          </a:prstGeom>
        </p:spPr>
        <p:txBody>
          <a:bodyPr wrap="square">
            <a:spAutoFit/>
          </a:bodyPr>
          <a:lstStyle/>
          <a:p>
            <a:pPr algn="ctr"/>
            <a:r>
              <a:rPr lang="en-US" sz="1100" dirty="0"/>
              <a:t>Transportation and government agencies in </a:t>
            </a:r>
            <a:r>
              <a:rPr lang="en-US" sz="1100" dirty="0" smtClean="0"/>
              <a:t>Colorado</a:t>
            </a:r>
            <a:r>
              <a:rPr lang="en-US" sz="1100" dirty="0"/>
              <a:t>, Florida and Missouri have completed assessments evaluating the potential for renewable energy generations at rest areas, service plazas and along highway right-of-ways.</a:t>
            </a:r>
          </a:p>
        </p:txBody>
      </p:sp>
      <p:pic>
        <p:nvPicPr>
          <p:cNvPr id="8" name="Picture 7" descr="ROADSIDE SD LOGO.jpg"/>
          <p:cNvPicPr>
            <a:picLocks noChangeAspect="1"/>
          </p:cNvPicPr>
          <p:nvPr/>
        </p:nvPicPr>
        <p:blipFill>
          <a:blip r:embed="rId3" cstate="print"/>
          <a:stretch>
            <a:fillRect/>
          </a:stretch>
        </p:blipFill>
        <p:spPr>
          <a:xfrm>
            <a:off x="3505200" y="228600"/>
            <a:ext cx="1981200" cy="260855"/>
          </a:xfrm>
          <a:prstGeom prst="rect">
            <a:avLst/>
          </a:prstGeom>
        </p:spPr>
      </p:pic>
      <p:pic>
        <p:nvPicPr>
          <p:cNvPr id="3074" name="Picture 2" descr="Jack Hunter, Carver’s town planner, inspects the new solar panels set up along Route 44.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4022" y="1676401"/>
            <a:ext cx="3666578" cy="2209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33400" y="1752600"/>
            <a:ext cx="3810000" cy="1969770"/>
          </a:xfrm>
          <a:prstGeom prst="rect">
            <a:avLst/>
          </a:prstGeom>
        </p:spPr>
        <p:txBody>
          <a:bodyPr wrap="square">
            <a:spAutoFit/>
          </a:bodyPr>
          <a:lstStyle/>
          <a:p>
            <a:r>
              <a:rPr lang="en-US" sz="1200" b="1" dirty="0" smtClean="0"/>
              <a:t>Massachusetts Route 44 project</a:t>
            </a:r>
            <a:r>
              <a:rPr lang="en-US" sz="1200" dirty="0" smtClean="0"/>
              <a:t>:  In </a:t>
            </a:r>
            <a:r>
              <a:rPr lang="en-US" sz="1100" b="1" dirty="0" smtClean="0"/>
              <a:t>August 2012</a:t>
            </a:r>
            <a:r>
              <a:rPr lang="en-US" sz="1100" dirty="0" smtClean="0"/>
              <a:t>, the </a:t>
            </a:r>
            <a:r>
              <a:rPr lang="en-US" sz="1100" dirty="0"/>
              <a:t>first solar project built along a major highway right-of-way on the East Coast has begun producing energy to power the town of Carver’s water-treatment plant. </a:t>
            </a:r>
            <a:endParaRPr lang="en-US" sz="1100" dirty="0" smtClean="0"/>
          </a:p>
          <a:p>
            <a:pPr algn="ctr"/>
            <a:endParaRPr lang="en-US" sz="1100" dirty="0"/>
          </a:p>
          <a:p>
            <a:r>
              <a:rPr lang="en-US" sz="1100" dirty="0"/>
              <a:t>Built along Route 44 on an easement awarded by the state to the town, the 99-kilowatt project makes use of the highway’s east-west orientation to erect an array of south-facing solar panels in a nearly ideal location in terms of power-generating efficiency</a:t>
            </a:r>
          </a:p>
        </p:txBody>
      </p:sp>
    </p:spTree>
    <p:extLst>
      <p:ext uri="{BB962C8B-B14F-4D97-AF65-F5344CB8AC3E}">
        <p14:creationId xmlns:p14="http://schemas.microsoft.com/office/powerpoint/2010/main" val="225749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thetransportpolitic.com/wp-content/uploads/2010/04/San-Diego-Future-Transit-Plans-Ma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121724"/>
            <a:ext cx="2286000" cy="2749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0" y="2133600"/>
            <a:ext cx="609600" cy="38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2400" dirty="0" smtClean="0"/>
              <a:t>Plans for </a:t>
            </a:r>
            <a:r>
              <a:rPr lang="en-US" sz="2400" dirty="0"/>
              <a:t>L</a:t>
            </a:r>
            <a:r>
              <a:rPr lang="en-US" sz="2400" dirty="0" smtClean="0"/>
              <a:t>ocal Applications</a:t>
            </a:r>
            <a:endParaRPr lang="en-US" sz="2400" dirty="0"/>
          </a:p>
        </p:txBody>
      </p:sp>
      <p:pic>
        <p:nvPicPr>
          <p:cNvPr id="5" name="Picture 4" descr="tsd_dt_trolley_station_dusk_v_500.jpg"/>
          <p:cNvPicPr>
            <a:picLocks noChangeAspect="1"/>
          </p:cNvPicPr>
          <p:nvPr/>
        </p:nvPicPr>
        <p:blipFill>
          <a:blip r:embed="rId3"/>
          <a:stretch>
            <a:fillRect/>
          </a:stretch>
        </p:blipFill>
        <p:spPr>
          <a:xfrm>
            <a:off x="685800" y="2142098"/>
            <a:ext cx="2057400" cy="2729552"/>
          </a:xfrm>
          <a:prstGeom prst="rect">
            <a:avLst/>
          </a:prstGeom>
          <a:noFill/>
          <a:ln>
            <a:noFill/>
          </a:ln>
        </p:spPr>
      </p:pic>
      <p:sp>
        <p:nvSpPr>
          <p:cNvPr id="7" name="Rectangle 6"/>
          <p:cNvSpPr/>
          <p:nvPr/>
        </p:nvSpPr>
        <p:spPr>
          <a:xfrm>
            <a:off x="1714500" y="5105400"/>
            <a:ext cx="5448300" cy="954107"/>
          </a:xfrm>
          <a:prstGeom prst="rect">
            <a:avLst/>
          </a:prstGeom>
        </p:spPr>
        <p:txBody>
          <a:bodyPr wrap="square">
            <a:spAutoFit/>
          </a:bodyPr>
          <a:lstStyle/>
          <a:p>
            <a:pPr algn="ctr"/>
            <a:r>
              <a:rPr lang="en-US" sz="1400" b="1" dirty="0" smtClean="0"/>
              <a:t>What if… state and local agencies partnered with private utilities and solar developers to leverage even a portion of San Diego’s 300 miles of highway and/or 65 </a:t>
            </a:r>
            <a:r>
              <a:rPr lang="en-US" sz="1400" b="1" dirty="0"/>
              <a:t>miles of </a:t>
            </a:r>
            <a:r>
              <a:rPr lang="en-US" sz="1400" b="1" dirty="0" smtClean="0"/>
              <a:t>trolley line to site this solution?</a:t>
            </a:r>
          </a:p>
        </p:txBody>
      </p:sp>
      <p:pic>
        <p:nvPicPr>
          <p:cNvPr id="8" name="Picture 2" descr="http://www.airphotona.com/stockimg/images/09149.jpg"/>
          <p:cNvPicPr>
            <a:picLocks noChangeAspect="1" noChangeArrowheads="1"/>
          </p:cNvPicPr>
          <p:nvPr/>
        </p:nvPicPr>
        <p:blipFill>
          <a:blip r:embed="rId4"/>
          <a:stretch>
            <a:fillRect/>
          </a:stretch>
        </p:blipFill>
        <p:spPr bwMode="auto">
          <a:xfrm>
            <a:off x="5373163" y="2133600"/>
            <a:ext cx="3276600" cy="2754479"/>
          </a:xfrm>
          <a:prstGeom prst="rect">
            <a:avLst/>
          </a:prstGeom>
          <a:noFill/>
          <a:ln>
            <a:noFill/>
          </a:ln>
        </p:spPr>
      </p:pic>
      <p:pic>
        <p:nvPicPr>
          <p:cNvPr id="9" name="Picture 2" descr="http://upload.wikimedia.org/wikipedia/en/thumb/f/fa/MTS_Logo.svg/295px-MTS_Logo.svg.png"/>
          <p:cNvPicPr>
            <a:picLocks noChangeAspect="1" noChangeArrowheads="1"/>
          </p:cNvPicPr>
          <p:nvPr/>
        </p:nvPicPr>
        <p:blipFill>
          <a:blip r:embed="rId5" cstate="print"/>
          <a:srcRect/>
          <a:stretch>
            <a:fillRect/>
          </a:stretch>
        </p:blipFill>
        <p:spPr bwMode="auto">
          <a:xfrm>
            <a:off x="4680573" y="2177532"/>
            <a:ext cx="424827" cy="335542"/>
          </a:xfrm>
          <a:prstGeom prst="rect">
            <a:avLst/>
          </a:prstGeom>
          <a:noFill/>
        </p:spPr>
      </p:pic>
      <p:pic>
        <p:nvPicPr>
          <p:cNvPr id="11" name="Picture 10" descr="ROADSIDE SD LOGO.jpg"/>
          <p:cNvPicPr>
            <a:picLocks noChangeAspect="1"/>
          </p:cNvPicPr>
          <p:nvPr/>
        </p:nvPicPr>
        <p:blipFill>
          <a:blip r:embed="rId6" cstate="print"/>
          <a:stretch>
            <a:fillRect/>
          </a:stretch>
        </p:blipFill>
        <p:spPr>
          <a:xfrm>
            <a:off x="3505200" y="228600"/>
            <a:ext cx="1981200" cy="260855"/>
          </a:xfrm>
          <a:prstGeom prst="rect">
            <a:avLst/>
          </a:prstGeom>
        </p:spPr>
      </p:pic>
    </p:spTree>
    <p:extLst>
      <p:ext uri="{BB962C8B-B14F-4D97-AF65-F5344CB8AC3E}">
        <p14:creationId xmlns:p14="http://schemas.microsoft.com/office/powerpoint/2010/main" val="316675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Plans for Local Applications</a:t>
            </a:r>
          </a:p>
        </p:txBody>
      </p:sp>
      <p:sp>
        <p:nvSpPr>
          <p:cNvPr id="3" name="Content Placeholder 2"/>
          <p:cNvSpPr>
            <a:spLocks noGrp="1"/>
          </p:cNvSpPr>
          <p:nvPr>
            <p:ph sz="quarter" idx="1"/>
          </p:nvPr>
        </p:nvSpPr>
        <p:spPr>
          <a:xfrm>
            <a:off x="304800" y="1828800"/>
            <a:ext cx="4038600" cy="4572000"/>
          </a:xfrm>
        </p:spPr>
        <p:txBody>
          <a:bodyPr>
            <a:normAutofit fontScale="62500" lnSpcReduction="20000"/>
          </a:bodyPr>
          <a:lstStyle/>
          <a:p>
            <a:pPr marL="274320" lvl="3" indent="-274320">
              <a:buClr>
                <a:schemeClr val="accent1"/>
              </a:buClr>
              <a:buSzPct val="85000"/>
              <a:buNone/>
            </a:pPr>
            <a:r>
              <a:rPr lang="en-US" sz="2200" dirty="0" smtClean="0"/>
              <a:t>  </a:t>
            </a:r>
            <a:endParaRPr lang="en-US" dirty="0" smtClean="0"/>
          </a:p>
          <a:p>
            <a:pPr>
              <a:buFont typeface="Wingdings" pitchFamily="2" charset="2"/>
              <a:buChar char="q"/>
            </a:pPr>
            <a:r>
              <a:rPr lang="en-US" b="1" dirty="0" smtClean="0"/>
              <a:t>Phase 1A:  </a:t>
            </a:r>
            <a:r>
              <a:rPr lang="en-US" dirty="0" smtClean="0"/>
              <a:t>Pilot project - </a:t>
            </a:r>
            <a:r>
              <a:rPr lang="en-US" b="1" dirty="0" smtClean="0"/>
              <a:t>5 miles</a:t>
            </a:r>
          </a:p>
          <a:p>
            <a:pPr lvl="1">
              <a:buFont typeface="Wingdings" pitchFamily="2" charset="2"/>
              <a:buChar char="q"/>
            </a:pPr>
            <a:r>
              <a:rPr lang="en-US" sz="2300" dirty="0" smtClean="0"/>
              <a:t>Proposed site:  Along the 11 miles of light-rail transit line expansion to La Jolla/UTC.  </a:t>
            </a:r>
          </a:p>
          <a:p>
            <a:pPr lvl="1">
              <a:buFont typeface="Wingdings" pitchFamily="2" charset="2"/>
              <a:buChar char="q"/>
            </a:pPr>
            <a:r>
              <a:rPr lang="en-US" sz="2300" dirty="0" smtClean="0"/>
              <a:t>Rooftop design allows seamless integration to existing trolley railway electrification system.</a:t>
            </a:r>
          </a:p>
          <a:p>
            <a:pPr lvl="1">
              <a:buFont typeface="Wingdings" pitchFamily="2" charset="2"/>
              <a:buChar char="q"/>
            </a:pPr>
            <a:r>
              <a:rPr lang="en-US" sz="2300" dirty="0" smtClean="0"/>
              <a:t>Aims to create enough electricity to power a substantial percentage (80% to 90%) of the existing trolley line.</a:t>
            </a:r>
          </a:p>
          <a:p>
            <a:pPr lvl="1">
              <a:buFont typeface="Wingdings" pitchFamily="2" charset="2"/>
              <a:buChar char="q"/>
            </a:pPr>
            <a:r>
              <a:rPr lang="en-US" sz="2300" dirty="0" smtClean="0"/>
              <a:t>Less invasive to traffic.</a:t>
            </a:r>
          </a:p>
          <a:p>
            <a:pPr lvl="1">
              <a:buNone/>
            </a:pPr>
            <a:endParaRPr lang="en-US" dirty="0" smtClean="0"/>
          </a:p>
          <a:p>
            <a:pPr>
              <a:buFont typeface="Wingdings" pitchFamily="2" charset="2"/>
              <a:buChar char="q"/>
            </a:pPr>
            <a:r>
              <a:rPr lang="en-US" b="1" dirty="0" smtClean="0"/>
              <a:t>Phase 1B</a:t>
            </a:r>
            <a:r>
              <a:rPr lang="en-US" dirty="0" smtClean="0"/>
              <a:t>: Expansion to an additional </a:t>
            </a:r>
            <a:r>
              <a:rPr lang="en-US" b="1" dirty="0" smtClean="0"/>
              <a:t>20 miles </a:t>
            </a:r>
            <a:r>
              <a:rPr lang="en-US" dirty="0" smtClean="0"/>
              <a:t>of trolley line</a:t>
            </a:r>
          </a:p>
          <a:p>
            <a:pPr lvl="1">
              <a:buFont typeface="Wingdings" pitchFamily="2" charset="2"/>
              <a:buChar char="q"/>
            </a:pPr>
            <a:r>
              <a:rPr lang="en-US" sz="2300" dirty="0" smtClean="0"/>
              <a:t>Transfer excess power back to the grid.</a:t>
            </a:r>
          </a:p>
          <a:p>
            <a:pPr lvl="1">
              <a:buFont typeface="Wingdings" pitchFamily="2" charset="2"/>
              <a:buChar char="q"/>
            </a:pPr>
            <a:r>
              <a:rPr lang="en-US" sz="2300" dirty="0" smtClean="0"/>
              <a:t>Opportunity to lease ad space to generate additional revenue throughout the life of the project.</a:t>
            </a:r>
          </a:p>
          <a:p>
            <a:endParaRPr lang="en-US" dirty="0"/>
          </a:p>
        </p:txBody>
      </p:sp>
      <p:pic>
        <p:nvPicPr>
          <p:cNvPr id="5" name="Picture 4" descr="Option I with poster background.jpg"/>
          <p:cNvPicPr>
            <a:picLocks noChangeAspect="1"/>
          </p:cNvPicPr>
          <p:nvPr/>
        </p:nvPicPr>
        <p:blipFill>
          <a:blip r:embed="rId2"/>
          <a:stretch>
            <a:fillRect/>
          </a:stretch>
        </p:blipFill>
        <p:spPr>
          <a:xfrm>
            <a:off x="4599421" y="1905000"/>
            <a:ext cx="4239779" cy="304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TextBox 6"/>
          <p:cNvSpPr txBox="1"/>
          <p:nvPr/>
        </p:nvSpPr>
        <p:spPr>
          <a:xfrm>
            <a:off x="-65293" y="1600200"/>
            <a:ext cx="5998758" cy="461665"/>
          </a:xfrm>
          <a:prstGeom prst="rect">
            <a:avLst/>
          </a:prstGeom>
          <a:noFill/>
        </p:spPr>
        <p:txBody>
          <a:bodyPr wrap="none" rtlCol="0">
            <a:spAutoFit/>
          </a:bodyPr>
          <a:lstStyle/>
          <a:p>
            <a:pPr lvl="1"/>
            <a:r>
              <a:rPr lang="en-US" sz="2400" b="1" dirty="0" smtClean="0"/>
              <a:t>Phase 1</a:t>
            </a:r>
            <a:r>
              <a:rPr lang="en-US" dirty="0" smtClean="0"/>
              <a:t>: Project Sunroof - Trolley-line PV project</a:t>
            </a:r>
          </a:p>
        </p:txBody>
      </p:sp>
      <p:sp>
        <p:nvSpPr>
          <p:cNvPr id="9" name="Rectangle 8"/>
          <p:cNvSpPr/>
          <p:nvPr/>
        </p:nvSpPr>
        <p:spPr>
          <a:xfrm>
            <a:off x="4724400" y="4953000"/>
            <a:ext cx="4114800" cy="461665"/>
          </a:xfrm>
          <a:prstGeom prst="rect">
            <a:avLst/>
          </a:prstGeom>
        </p:spPr>
        <p:txBody>
          <a:bodyPr wrap="square">
            <a:spAutoFit/>
          </a:bodyPr>
          <a:lstStyle/>
          <a:p>
            <a:pPr algn="ctr">
              <a:buNone/>
            </a:pPr>
            <a:r>
              <a:rPr lang="en-US" sz="800" dirty="0" smtClean="0"/>
              <a:t>San Diego currently has</a:t>
            </a:r>
            <a:r>
              <a:rPr lang="en-US" sz="800" b="1" dirty="0" smtClean="0"/>
              <a:t> </a:t>
            </a:r>
            <a:r>
              <a:rPr lang="en-US" sz="800" b="1" i="1" dirty="0" smtClean="0"/>
              <a:t>54 miles</a:t>
            </a:r>
            <a:r>
              <a:rPr lang="en-US" sz="800" dirty="0" smtClean="0"/>
              <a:t> of Trolley service and plans are progressing to expand the trolley</a:t>
            </a:r>
            <a:r>
              <a:rPr lang="en-US" sz="800" b="1" dirty="0" smtClean="0"/>
              <a:t> </a:t>
            </a:r>
            <a:r>
              <a:rPr lang="en-US" sz="800" b="1" i="1" dirty="0" smtClean="0"/>
              <a:t>11 miles</a:t>
            </a:r>
            <a:r>
              <a:rPr lang="en-US" sz="800" dirty="0" smtClean="0"/>
              <a:t> from old town to UCSD and University Town Center.  </a:t>
            </a:r>
            <a:r>
              <a:rPr lang="en-US" sz="800" b="1" dirty="0" smtClean="0"/>
              <a:t>(Potentially 65 miles</a:t>
            </a:r>
            <a:r>
              <a:rPr lang="en-US" sz="800" dirty="0" smtClean="0"/>
              <a:t>).  </a:t>
            </a:r>
          </a:p>
        </p:txBody>
      </p:sp>
      <p:pic>
        <p:nvPicPr>
          <p:cNvPr id="10" name="Picture 9" descr="ROADSIDE SD LOGO.jpg"/>
          <p:cNvPicPr>
            <a:picLocks noChangeAspect="1"/>
          </p:cNvPicPr>
          <p:nvPr/>
        </p:nvPicPr>
        <p:blipFill>
          <a:blip r:embed="rId3" cstate="print"/>
          <a:stretch>
            <a:fillRect/>
          </a:stretch>
        </p:blipFill>
        <p:spPr>
          <a:xfrm>
            <a:off x="3505200" y="228600"/>
            <a:ext cx="1981200" cy="260855"/>
          </a:xfrm>
          <a:prstGeom prst="rect">
            <a:avLst/>
          </a:prstGeom>
        </p:spPr>
      </p:pic>
      <p:pic>
        <p:nvPicPr>
          <p:cNvPr id="11" name="Picture 10" descr="LOGO.jpg"/>
          <p:cNvPicPr>
            <a:picLocks noChangeAspect="1"/>
          </p:cNvPicPr>
          <p:nvPr/>
        </p:nvPicPr>
        <p:blipFill>
          <a:blip r:embed="rId4"/>
          <a:stretch>
            <a:fillRect/>
          </a:stretch>
        </p:blipFill>
        <p:spPr>
          <a:xfrm>
            <a:off x="6248400" y="5410200"/>
            <a:ext cx="1076739" cy="762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21093"/>
    </mc:Choice>
    <mc:Fallback xmlns="">
      <p:transition advTm="2109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Plans for Local Applications</a:t>
            </a:r>
          </a:p>
        </p:txBody>
      </p:sp>
      <p:sp>
        <p:nvSpPr>
          <p:cNvPr id="3" name="Content Placeholder 2"/>
          <p:cNvSpPr>
            <a:spLocks noGrp="1"/>
          </p:cNvSpPr>
          <p:nvPr>
            <p:ph sz="quarter" idx="1"/>
          </p:nvPr>
        </p:nvSpPr>
        <p:spPr>
          <a:xfrm>
            <a:off x="304800" y="1676400"/>
            <a:ext cx="8153400" cy="685800"/>
          </a:xfrm>
        </p:spPr>
        <p:txBody>
          <a:bodyPr>
            <a:normAutofit fontScale="85000" lnSpcReduction="10000"/>
          </a:bodyPr>
          <a:lstStyle/>
          <a:p>
            <a:pPr lvl="2" algn="ctr">
              <a:buNone/>
            </a:pPr>
            <a:r>
              <a:rPr lang="en-US" sz="2800" b="1" dirty="0" smtClean="0"/>
              <a:t>Phase 2</a:t>
            </a:r>
            <a:r>
              <a:rPr lang="en-US" sz="2800" dirty="0" smtClean="0"/>
              <a:t>: Roadside Sun Diego - Highway PV project</a:t>
            </a:r>
            <a:endParaRPr lang="en-US" sz="1600" dirty="0" smtClean="0"/>
          </a:p>
          <a:p>
            <a:pPr>
              <a:buNone/>
            </a:pPr>
            <a:endParaRPr lang="en-US" dirty="0"/>
          </a:p>
        </p:txBody>
      </p:sp>
      <p:pic>
        <p:nvPicPr>
          <p:cNvPr id="6" name="Picture 5" descr="Highway PV concept art.jpg"/>
          <p:cNvPicPr>
            <a:picLocks noChangeAspect="1"/>
          </p:cNvPicPr>
          <p:nvPr/>
        </p:nvPicPr>
        <p:blipFill>
          <a:blip r:embed="rId2" cstate="print"/>
          <a:stretch>
            <a:fillRect/>
          </a:stretch>
        </p:blipFill>
        <p:spPr>
          <a:xfrm>
            <a:off x="876300" y="2834878"/>
            <a:ext cx="4191000" cy="242292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Rectangle 4"/>
          <p:cNvSpPr/>
          <p:nvPr/>
        </p:nvSpPr>
        <p:spPr>
          <a:xfrm>
            <a:off x="5715000" y="2514600"/>
            <a:ext cx="2971800" cy="3016210"/>
          </a:xfrm>
          <a:prstGeom prst="rect">
            <a:avLst/>
          </a:prstGeom>
        </p:spPr>
        <p:txBody>
          <a:bodyPr wrap="square">
            <a:spAutoFit/>
          </a:bodyPr>
          <a:lstStyle/>
          <a:p>
            <a:pPr>
              <a:buFont typeface="Wingdings" pitchFamily="2" charset="2"/>
              <a:buChar char="q"/>
            </a:pPr>
            <a:r>
              <a:rPr lang="en-US" sz="1100" dirty="0" smtClean="0"/>
              <a:t> </a:t>
            </a:r>
            <a:r>
              <a:rPr lang="en-US" sz="1200" dirty="0" smtClean="0"/>
              <a:t>PV systems can be placed on highway walls, medians and right of ways.</a:t>
            </a:r>
          </a:p>
          <a:p>
            <a:endParaRPr lang="en-US" sz="1200" dirty="0" smtClean="0"/>
          </a:p>
          <a:p>
            <a:pPr>
              <a:buFont typeface="Wingdings" pitchFamily="2" charset="2"/>
              <a:buChar char="q"/>
            </a:pPr>
            <a:r>
              <a:rPr lang="en-US" sz="1200" dirty="0" smtClean="0"/>
              <a:t> Traditional large-scale PV projects required enormous amounts of open space, which prevented </a:t>
            </a:r>
            <a:r>
              <a:rPr lang="en-US" sz="1200" dirty="0"/>
              <a:t>s</a:t>
            </a:r>
            <a:r>
              <a:rPr lang="en-US" sz="1200" dirty="0" smtClean="0"/>
              <a:t>iting systems in heavily populated areas, far from existing transmission lines.</a:t>
            </a:r>
          </a:p>
          <a:p>
            <a:endParaRPr lang="en-US" sz="1200" dirty="0" smtClean="0"/>
          </a:p>
          <a:p>
            <a:pPr>
              <a:buFont typeface="Wingdings" pitchFamily="2" charset="2"/>
              <a:buChar char="q"/>
            </a:pPr>
            <a:r>
              <a:rPr lang="en-US" sz="1200" dirty="0" smtClean="0"/>
              <a:t>  Road-side PV can be seamlessly integrated with the existing infrastructure along San Diego’s highway system in metropolitan areas.</a:t>
            </a:r>
          </a:p>
          <a:p>
            <a:pPr>
              <a:buFont typeface="Wingdings" pitchFamily="2" charset="2"/>
              <a:buChar char="q"/>
            </a:pPr>
            <a:endParaRPr lang="en-US" sz="1050" dirty="0" smtClean="0"/>
          </a:p>
          <a:p>
            <a:endParaRPr lang="en-US" sz="1050" b="1" dirty="0" smtClean="0"/>
          </a:p>
          <a:p>
            <a:pPr>
              <a:buFont typeface="Wingdings" pitchFamily="2" charset="2"/>
              <a:buChar char="q"/>
            </a:pPr>
            <a:endParaRPr lang="en-US" sz="1300" dirty="0" smtClean="0"/>
          </a:p>
        </p:txBody>
      </p:sp>
      <p:sp>
        <p:nvSpPr>
          <p:cNvPr id="7" name="Rectangle 6"/>
          <p:cNvSpPr/>
          <p:nvPr/>
        </p:nvSpPr>
        <p:spPr>
          <a:xfrm>
            <a:off x="685800" y="2438400"/>
            <a:ext cx="4572000" cy="646331"/>
          </a:xfrm>
          <a:prstGeom prst="rect">
            <a:avLst/>
          </a:prstGeom>
        </p:spPr>
        <p:txBody>
          <a:bodyPr>
            <a:spAutoFit/>
          </a:bodyPr>
          <a:lstStyle/>
          <a:p>
            <a:pPr algn="ctr"/>
            <a:r>
              <a:rPr lang="en-US" sz="1200" dirty="0" smtClean="0"/>
              <a:t>With the automobile being the primary means of transportation for over 80 percent of its residents, San Diego is served by a network of </a:t>
            </a:r>
            <a:r>
              <a:rPr lang="en-US" sz="1200" b="1" i="1" dirty="0" smtClean="0"/>
              <a:t>300 miles</a:t>
            </a:r>
            <a:r>
              <a:rPr lang="en-US" sz="1200" dirty="0" smtClean="0"/>
              <a:t> of </a:t>
            </a:r>
            <a:r>
              <a:rPr lang="en-US" sz="1200" b="1" i="1" dirty="0" smtClean="0"/>
              <a:t>highways</a:t>
            </a:r>
            <a:r>
              <a:rPr lang="en-US" sz="1100" dirty="0" smtClean="0"/>
              <a:t>.</a:t>
            </a:r>
          </a:p>
        </p:txBody>
      </p:sp>
      <p:pic>
        <p:nvPicPr>
          <p:cNvPr id="9" name="Picture 8" descr="ROADSIDE SD LOGO.jpg"/>
          <p:cNvPicPr>
            <a:picLocks noChangeAspect="1"/>
          </p:cNvPicPr>
          <p:nvPr/>
        </p:nvPicPr>
        <p:blipFill>
          <a:blip r:embed="rId3" cstate="print"/>
          <a:stretch>
            <a:fillRect/>
          </a:stretch>
        </p:blipFill>
        <p:spPr>
          <a:xfrm>
            <a:off x="3505200" y="228600"/>
            <a:ext cx="1981200" cy="260855"/>
          </a:xfrm>
          <a:prstGeom prst="rect">
            <a:avLst/>
          </a:prstGeom>
        </p:spPr>
      </p:pic>
      <p:sp>
        <p:nvSpPr>
          <p:cNvPr id="4" name="Rectangle 3"/>
          <p:cNvSpPr/>
          <p:nvPr/>
        </p:nvSpPr>
        <p:spPr>
          <a:xfrm>
            <a:off x="685800" y="5181600"/>
            <a:ext cx="4572000" cy="738664"/>
          </a:xfrm>
          <a:prstGeom prst="rect">
            <a:avLst/>
          </a:prstGeom>
        </p:spPr>
        <p:txBody>
          <a:bodyPr>
            <a:spAutoFit/>
          </a:bodyPr>
          <a:lstStyle/>
          <a:p>
            <a:pPr algn="ctr"/>
            <a:r>
              <a:rPr lang="en-US" sz="1050" dirty="0"/>
              <a:t>This  PV system </a:t>
            </a:r>
            <a:r>
              <a:rPr lang="en-US" sz="1050" dirty="0" smtClean="0"/>
              <a:t>, covering a proposed </a:t>
            </a:r>
            <a:r>
              <a:rPr lang="en-US" sz="1050" b="1" dirty="0" smtClean="0"/>
              <a:t>50 miles, </a:t>
            </a:r>
            <a:r>
              <a:rPr lang="en-US" sz="1050" dirty="0" smtClean="0"/>
              <a:t>would </a:t>
            </a:r>
            <a:r>
              <a:rPr lang="en-US" sz="1050" dirty="0"/>
              <a:t>aim to power  lighting and signage along highways, while transferring excess power to the grid</a:t>
            </a:r>
            <a:r>
              <a:rPr lang="en-US" sz="1050" dirty="0" smtClean="0"/>
              <a:t>.  </a:t>
            </a:r>
            <a:r>
              <a:rPr lang="en-US" sz="1050" b="1" i="1" dirty="0" smtClean="0"/>
              <a:t>Distributed Generation</a:t>
            </a:r>
            <a:r>
              <a:rPr lang="en-US" sz="1050" dirty="0" smtClean="0"/>
              <a:t> arrangements can be negotiated with the communities that are closest to the systems.</a:t>
            </a:r>
            <a:endParaRPr lang="en-US" sz="1050" dirty="0"/>
          </a:p>
        </p:txBody>
      </p:sp>
    </p:spTree>
  </p:cSld>
  <p:clrMapOvr>
    <a:masterClrMapping/>
  </p:clrMapOvr>
  <mc:AlternateContent xmlns:mc="http://schemas.openxmlformats.org/markup-compatibility/2006" xmlns:p14="http://schemas.microsoft.com/office/powerpoint/2010/main">
    <mc:Choice Requires="p14">
      <p:transition p14:dur="0" advTm="8329"/>
    </mc:Choice>
    <mc:Fallback xmlns="">
      <p:transition advTm="832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1752" y="228600"/>
            <a:ext cx="8534400" cy="758952"/>
          </a:xfrm>
        </p:spPr>
        <p:txBody>
          <a:bodyPr>
            <a:normAutofit/>
          </a:bodyPr>
          <a:lstStyle/>
          <a:p>
            <a:r>
              <a:rPr lang="en-US" sz="2400" dirty="0"/>
              <a:t>Plans for Local </a:t>
            </a:r>
            <a:r>
              <a:rPr lang="en-US" sz="2400" dirty="0" smtClean="0"/>
              <a:t>Applications: System Comparison</a:t>
            </a:r>
            <a:endParaRPr lang="en-US" sz="2400" dirty="0"/>
          </a:p>
        </p:txBody>
      </p:sp>
      <p:pic>
        <p:nvPicPr>
          <p:cNvPr id="6" name="Picture 5" descr="ROADSIDE SD LOGO.jpg"/>
          <p:cNvPicPr>
            <a:picLocks noChangeAspect="1"/>
          </p:cNvPicPr>
          <p:nvPr/>
        </p:nvPicPr>
        <p:blipFill>
          <a:blip r:embed="rId2" cstate="print"/>
          <a:stretch>
            <a:fillRect/>
          </a:stretch>
        </p:blipFill>
        <p:spPr>
          <a:xfrm>
            <a:off x="3505200" y="228600"/>
            <a:ext cx="1981200" cy="260855"/>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165922058"/>
              </p:ext>
            </p:extLst>
          </p:nvPr>
        </p:nvGraphicFramePr>
        <p:xfrm>
          <a:off x="304800" y="1674885"/>
          <a:ext cx="8458204" cy="4375395"/>
        </p:xfrm>
        <a:graphic>
          <a:graphicData uri="http://schemas.openxmlformats.org/drawingml/2006/table">
            <a:tbl>
              <a:tblPr>
                <a:tableStyleId>{0505E3EF-67EA-436B-97B2-0124C06EBD24}</a:tableStyleId>
              </a:tblPr>
              <a:tblGrid>
                <a:gridCol w="976080"/>
                <a:gridCol w="718395"/>
                <a:gridCol w="2654678"/>
                <a:gridCol w="948906"/>
                <a:gridCol w="711680"/>
                <a:gridCol w="1153065"/>
                <a:gridCol w="1295400"/>
              </a:tblGrid>
              <a:tr h="189999">
                <a:tc>
                  <a:txBody>
                    <a:bodyPr/>
                    <a:lstStyle/>
                    <a:p>
                      <a:pPr algn="ctr" fontAlgn="t"/>
                      <a:r>
                        <a:rPr lang="en-US" sz="1000" b="1" u="none" strike="noStrike" dirty="0">
                          <a:effectLst/>
                        </a:rPr>
                        <a:t>Project</a:t>
                      </a:r>
                      <a:endParaRPr lang="en-US" sz="1000" b="1" i="0" u="none" strike="noStrike" dirty="0">
                        <a:solidFill>
                          <a:srgbClr val="FFFFFF"/>
                        </a:solidFill>
                        <a:effectLst/>
                        <a:latin typeface="Calibri"/>
                      </a:endParaRPr>
                    </a:p>
                  </a:txBody>
                  <a:tcPr marL="4146" marR="4146" marT="4146" marB="0">
                    <a:solidFill>
                      <a:schemeClr val="accent2">
                        <a:lumMod val="40000"/>
                        <a:lumOff val="60000"/>
                      </a:schemeClr>
                    </a:solidFill>
                  </a:tcPr>
                </a:tc>
                <a:tc>
                  <a:txBody>
                    <a:bodyPr/>
                    <a:lstStyle/>
                    <a:p>
                      <a:pPr algn="ctr" fontAlgn="t"/>
                      <a:r>
                        <a:rPr lang="en-US" sz="1000" b="1" u="none" strike="noStrike" dirty="0">
                          <a:effectLst/>
                        </a:rPr>
                        <a:t>Location</a:t>
                      </a:r>
                      <a:endParaRPr lang="en-US" sz="1000" b="1" i="0" u="none" strike="noStrike" dirty="0">
                        <a:solidFill>
                          <a:srgbClr val="FFFFFF"/>
                        </a:solidFill>
                        <a:effectLst/>
                        <a:latin typeface="Calibri"/>
                      </a:endParaRPr>
                    </a:p>
                  </a:txBody>
                  <a:tcPr marL="4146" marR="4146" marT="4146" marB="0">
                    <a:solidFill>
                      <a:schemeClr val="accent2">
                        <a:lumMod val="40000"/>
                        <a:lumOff val="60000"/>
                      </a:schemeClr>
                    </a:solidFill>
                  </a:tcPr>
                </a:tc>
                <a:tc>
                  <a:txBody>
                    <a:bodyPr/>
                    <a:lstStyle/>
                    <a:p>
                      <a:pPr algn="ctr" fontAlgn="t"/>
                      <a:r>
                        <a:rPr lang="en-US" sz="1000" b="1" u="none" strike="noStrike" dirty="0">
                          <a:effectLst/>
                        </a:rPr>
                        <a:t>Application</a:t>
                      </a:r>
                      <a:endParaRPr lang="en-US" sz="1000" b="1" i="0" u="none" strike="noStrike" dirty="0">
                        <a:solidFill>
                          <a:srgbClr val="FFFFFF"/>
                        </a:solidFill>
                        <a:effectLst/>
                        <a:latin typeface="Calibri"/>
                      </a:endParaRPr>
                    </a:p>
                  </a:txBody>
                  <a:tcPr marL="4146" marR="4146" marT="4146" marB="0">
                    <a:solidFill>
                      <a:schemeClr val="accent2">
                        <a:lumMod val="40000"/>
                        <a:lumOff val="60000"/>
                      </a:schemeClr>
                    </a:solidFill>
                  </a:tcPr>
                </a:tc>
                <a:tc>
                  <a:txBody>
                    <a:bodyPr/>
                    <a:lstStyle/>
                    <a:p>
                      <a:pPr algn="ctr" fontAlgn="t"/>
                      <a:r>
                        <a:rPr lang="en-US" sz="1000" b="1" u="none" strike="noStrike" dirty="0">
                          <a:effectLst/>
                        </a:rPr>
                        <a:t>Size</a:t>
                      </a:r>
                      <a:endParaRPr lang="en-US" sz="1000" b="1" i="0" u="none" strike="noStrike" dirty="0">
                        <a:solidFill>
                          <a:srgbClr val="FFFFFF"/>
                        </a:solidFill>
                        <a:effectLst/>
                        <a:latin typeface="Calibri"/>
                      </a:endParaRPr>
                    </a:p>
                  </a:txBody>
                  <a:tcPr marL="4146" marR="4146" marT="4146" marB="0">
                    <a:solidFill>
                      <a:schemeClr val="accent2">
                        <a:lumMod val="40000"/>
                        <a:lumOff val="60000"/>
                      </a:schemeClr>
                    </a:solidFill>
                  </a:tcPr>
                </a:tc>
                <a:tc>
                  <a:txBody>
                    <a:bodyPr/>
                    <a:lstStyle/>
                    <a:p>
                      <a:pPr algn="ctr" fontAlgn="t"/>
                      <a:r>
                        <a:rPr lang="en-US" sz="1000" b="1" u="none" strike="noStrike" dirty="0">
                          <a:effectLst/>
                        </a:rPr>
                        <a:t>Capacity</a:t>
                      </a:r>
                      <a:endParaRPr lang="en-US" sz="1000" b="1" i="0" u="none" strike="noStrike" dirty="0">
                        <a:solidFill>
                          <a:srgbClr val="FFFFFF"/>
                        </a:solidFill>
                        <a:effectLst/>
                        <a:latin typeface="Calibri"/>
                      </a:endParaRPr>
                    </a:p>
                  </a:txBody>
                  <a:tcPr marL="4146" marR="4146" marT="4146" marB="0">
                    <a:solidFill>
                      <a:schemeClr val="accent2">
                        <a:lumMod val="40000"/>
                        <a:lumOff val="60000"/>
                      </a:schemeClr>
                    </a:solidFill>
                  </a:tcPr>
                </a:tc>
                <a:tc>
                  <a:txBody>
                    <a:bodyPr/>
                    <a:lstStyle/>
                    <a:p>
                      <a:pPr algn="ctr" fontAlgn="t"/>
                      <a:r>
                        <a:rPr lang="en-US" sz="1000" b="1" u="none" strike="noStrike" dirty="0">
                          <a:effectLst/>
                        </a:rPr>
                        <a:t>Generation</a:t>
                      </a:r>
                      <a:endParaRPr lang="en-US" sz="1000" b="1" i="0" u="none" strike="noStrike" dirty="0">
                        <a:solidFill>
                          <a:srgbClr val="FFFFFF"/>
                        </a:solidFill>
                        <a:effectLst/>
                        <a:latin typeface="Calibri"/>
                      </a:endParaRPr>
                    </a:p>
                  </a:txBody>
                  <a:tcPr marL="4146" marR="4146" marT="4146" marB="0">
                    <a:solidFill>
                      <a:schemeClr val="accent2">
                        <a:lumMod val="40000"/>
                        <a:lumOff val="60000"/>
                      </a:schemeClr>
                    </a:solidFill>
                  </a:tcPr>
                </a:tc>
                <a:tc>
                  <a:txBody>
                    <a:bodyPr/>
                    <a:lstStyle/>
                    <a:p>
                      <a:pPr algn="ctr" fontAlgn="t"/>
                      <a:r>
                        <a:rPr lang="en-US" sz="1000" b="1" u="none" strike="noStrike" dirty="0">
                          <a:effectLst/>
                        </a:rPr>
                        <a:t>Cost</a:t>
                      </a:r>
                      <a:endParaRPr lang="en-US" sz="1000" b="1" i="0" u="none" strike="noStrike" dirty="0">
                        <a:solidFill>
                          <a:srgbClr val="FFFFFF"/>
                        </a:solidFill>
                        <a:effectLst/>
                        <a:latin typeface="Calibri"/>
                      </a:endParaRPr>
                    </a:p>
                  </a:txBody>
                  <a:tcPr marL="4146" marR="4146" marT="4146" marB="0">
                    <a:solidFill>
                      <a:schemeClr val="accent2">
                        <a:lumMod val="40000"/>
                        <a:lumOff val="60000"/>
                      </a:schemeClr>
                    </a:solidFill>
                  </a:tcPr>
                </a:tc>
              </a:tr>
              <a:tr h="474998">
                <a:tc>
                  <a:txBody>
                    <a:bodyPr/>
                    <a:lstStyle/>
                    <a:p>
                      <a:pPr algn="ctr" fontAlgn="t"/>
                      <a:r>
                        <a:rPr lang="en-US" sz="700" b="1" u="none" strike="noStrike" dirty="0">
                          <a:effectLst/>
                        </a:rPr>
                        <a:t>PV Soundless' Project</a:t>
                      </a:r>
                      <a:endParaRPr lang="en-US" sz="700" b="1" i="0" u="none" strike="noStrike" dirty="0">
                        <a:solidFill>
                          <a:srgbClr val="000000"/>
                        </a:solidFill>
                        <a:effectLst/>
                        <a:latin typeface="Calibri"/>
                      </a:endParaRPr>
                    </a:p>
                  </a:txBody>
                  <a:tcPr marL="4146" marR="4146" marT="4146" marB="0">
                    <a:solidFill>
                      <a:schemeClr val="accent2">
                        <a:lumMod val="40000"/>
                        <a:lumOff val="60000"/>
                      </a:schemeClr>
                    </a:solidFill>
                  </a:tcPr>
                </a:tc>
                <a:tc>
                  <a:txBody>
                    <a:bodyPr/>
                    <a:lstStyle/>
                    <a:p>
                      <a:pPr algn="ctr" fontAlgn="t"/>
                      <a:r>
                        <a:rPr lang="en-US" sz="700" u="none" strike="noStrike" dirty="0">
                          <a:effectLst/>
                        </a:rPr>
                        <a:t>Freisburg, Germany</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The main objective of this project, located along a highway which is located next to the Munich airport, was to demonstrate and promote an innovative multiple-function solar photovoltaic technology for utilization as PV </a:t>
                      </a:r>
                      <a:r>
                        <a:rPr lang="en-US" sz="700" u="none" strike="noStrike" dirty="0" smtClean="0">
                          <a:effectLst/>
                        </a:rPr>
                        <a:t>panel </a:t>
                      </a:r>
                      <a:r>
                        <a:rPr lang="en-US" sz="700" u="none" strike="noStrike" dirty="0">
                          <a:effectLst/>
                        </a:rPr>
                        <a:t>and as novel construction element for the sound barrier and for the construction industry.</a:t>
                      </a:r>
                      <a:endParaRPr lang="en-US" sz="700" b="0" i="0" u="none" strike="noStrike" dirty="0">
                        <a:solidFill>
                          <a:srgbClr val="333333"/>
                        </a:solidFill>
                        <a:effectLst/>
                        <a:latin typeface="Calibri"/>
                      </a:endParaRPr>
                    </a:p>
                  </a:txBody>
                  <a:tcPr marL="4146" marR="4146" marT="4146" marB="0"/>
                </a:tc>
                <a:tc>
                  <a:txBody>
                    <a:bodyPr/>
                    <a:lstStyle/>
                    <a:p>
                      <a:pPr algn="ctr" fontAlgn="t"/>
                      <a:r>
                        <a:rPr lang="en-US" sz="700" u="none" strike="noStrike" dirty="0">
                          <a:effectLst/>
                        </a:rPr>
                        <a:t>6750 ceramic panels and 1080 standard panels, 1km (.62 miles)</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500kw</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 approx.  783,000kwh annually (adjusted for dc/ac inverter conversion at 90%)</a:t>
                      </a:r>
                      <a:endParaRPr lang="en-US" sz="700" b="0" i="0" u="none" strike="noStrike" dirty="0">
                        <a:solidFill>
                          <a:srgbClr val="222222"/>
                        </a:solidFill>
                        <a:effectLst/>
                        <a:latin typeface="Calibri"/>
                      </a:endParaRPr>
                    </a:p>
                  </a:txBody>
                  <a:tcPr marL="4146" marR="4146" marT="4146" marB="0"/>
                </a:tc>
                <a:tc>
                  <a:txBody>
                    <a:bodyPr/>
                    <a:lstStyle/>
                    <a:p>
                      <a:pPr algn="ctr" fontAlgn="t"/>
                      <a:r>
                        <a:rPr lang="en-US" sz="700" u="none" strike="noStrike" dirty="0">
                          <a:effectLst/>
                        </a:rPr>
                        <a:t>???</a:t>
                      </a:r>
                      <a:endParaRPr lang="en-US" sz="700" b="0" i="0" u="none" strike="noStrike" dirty="0">
                        <a:solidFill>
                          <a:srgbClr val="000000"/>
                        </a:solidFill>
                        <a:effectLst/>
                        <a:latin typeface="Calibri"/>
                      </a:endParaRPr>
                    </a:p>
                  </a:txBody>
                  <a:tcPr marL="4146" marR="4146" marT="4146" marB="0"/>
                </a:tc>
              </a:tr>
              <a:tr h="474998">
                <a:tc>
                  <a:txBody>
                    <a:bodyPr/>
                    <a:lstStyle/>
                    <a:p>
                      <a:pPr algn="ctr" fontAlgn="t"/>
                      <a:r>
                        <a:rPr lang="en-US" sz="700" b="1" u="none" strike="noStrike" dirty="0">
                          <a:effectLst/>
                        </a:rPr>
                        <a:t>Oregon Solar Highway</a:t>
                      </a:r>
                      <a:endParaRPr lang="en-US" sz="700" b="1" i="0" u="none" strike="noStrike" dirty="0">
                        <a:solidFill>
                          <a:srgbClr val="000000"/>
                        </a:solidFill>
                        <a:effectLst/>
                        <a:latin typeface="Calibri"/>
                      </a:endParaRPr>
                    </a:p>
                  </a:txBody>
                  <a:tcPr marL="4146" marR="4146" marT="4146" marB="0">
                    <a:solidFill>
                      <a:schemeClr val="accent2">
                        <a:lumMod val="40000"/>
                        <a:lumOff val="60000"/>
                      </a:schemeClr>
                    </a:solidFill>
                  </a:tcPr>
                </a:tc>
                <a:tc>
                  <a:txBody>
                    <a:bodyPr/>
                    <a:lstStyle/>
                    <a:p>
                      <a:pPr algn="ctr" fontAlgn="t"/>
                      <a:r>
                        <a:rPr lang="en-US" sz="700" u="none" strike="noStrike" dirty="0">
                          <a:effectLst/>
                        </a:rPr>
                        <a:t>Portland, Oregon</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The </a:t>
                      </a:r>
                      <a:r>
                        <a:rPr lang="en-US" sz="700" u="none" strike="noStrike" dirty="0" smtClean="0">
                          <a:effectLst/>
                        </a:rPr>
                        <a:t>demonstration </a:t>
                      </a:r>
                      <a:r>
                        <a:rPr lang="en-US" sz="700" u="none" strike="noStrike" dirty="0">
                          <a:effectLst/>
                        </a:rPr>
                        <a:t>project serves as proof-of-concept for U.S. Application and an example of renewable energy development using existing public infrastructure can compliment traditional transportation activities and functions.  The array produces enough </a:t>
                      </a:r>
                      <a:r>
                        <a:rPr lang="en-US" sz="700" u="none" strike="noStrike" dirty="0" smtClean="0">
                          <a:effectLst/>
                        </a:rPr>
                        <a:t>electricity </a:t>
                      </a:r>
                      <a:r>
                        <a:rPr lang="en-US" sz="700" u="none" strike="noStrike" dirty="0">
                          <a:effectLst/>
                        </a:rPr>
                        <a:t>to light the interchange where the system is located. </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594 panels</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104 kw (dc)</a:t>
                      </a:r>
                      <a:endParaRPr lang="en-US" sz="700" b="0" i="0" u="none" strike="noStrike" dirty="0">
                        <a:solidFill>
                          <a:srgbClr val="000000"/>
                        </a:solidFill>
                        <a:effectLst/>
                        <a:latin typeface="Times New Roman"/>
                      </a:endParaRPr>
                    </a:p>
                  </a:txBody>
                  <a:tcPr marL="4146" marR="4146" marT="4146" marB="0"/>
                </a:tc>
                <a:tc>
                  <a:txBody>
                    <a:bodyPr/>
                    <a:lstStyle/>
                    <a:p>
                      <a:pPr algn="ctr" fontAlgn="t"/>
                      <a:r>
                        <a:rPr lang="en-US" sz="700" u="none" strike="noStrike" dirty="0">
                          <a:effectLst/>
                        </a:rPr>
                        <a:t> actual reported: 130,000kwh (ac) annually</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$1.25M</a:t>
                      </a:r>
                      <a:endParaRPr lang="en-US" sz="700" b="0" i="0" u="none" strike="noStrike" dirty="0">
                        <a:solidFill>
                          <a:srgbClr val="000000"/>
                        </a:solidFill>
                        <a:effectLst/>
                        <a:latin typeface="Calibri"/>
                      </a:endParaRPr>
                    </a:p>
                  </a:txBody>
                  <a:tcPr marL="4146" marR="4146" marT="4146" marB="0"/>
                </a:tc>
              </a:tr>
              <a:tr h="474998">
                <a:tc>
                  <a:txBody>
                    <a:bodyPr/>
                    <a:lstStyle/>
                    <a:p>
                      <a:pPr algn="ctr" fontAlgn="t"/>
                      <a:r>
                        <a:rPr lang="en-US" sz="700" b="1" u="none" strike="noStrike" dirty="0">
                          <a:effectLst/>
                        </a:rPr>
                        <a:t>Water Treatment Array</a:t>
                      </a:r>
                      <a:endParaRPr lang="en-US" sz="700" b="1" i="0" u="none" strike="noStrike" dirty="0">
                        <a:solidFill>
                          <a:srgbClr val="000000"/>
                        </a:solidFill>
                        <a:effectLst/>
                        <a:latin typeface="Calibri"/>
                      </a:endParaRPr>
                    </a:p>
                  </a:txBody>
                  <a:tcPr marL="4146" marR="4146" marT="4146" marB="0">
                    <a:solidFill>
                      <a:schemeClr val="accent2">
                        <a:lumMod val="40000"/>
                        <a:lumOff val="60000"/>
                      </a:schemeClr>
                    </a:solidFill>
                  </a:tcPr>
                </a:tc>
                <a:tc>
                  <a:txBody>
                    <a:bodyPr/>
                    <a:lstStyle/>
                    <a:p>
                      <a:pPr algn="ctr" fontAlgn="t"/>
                      <a:r>
                        <a:rPr lang="en-US" sz="700" u="none" strike="noStrike" dirty="0">
                          <a:effectLst/>
                        </a:rPr>
                        <a:t>Carver, Massachusetts</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The project is a high-efficiency use of underutilized property that solar power advocates and government officials say can serve as an example for future projects on major roads such as the Massachusetts Turnpike. For Carver, the renewable power supply will save about $3,000 a month in electricity costs, Hunter said.</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330 panels, 600-foot-long series of linked panels, which sits on a 1¼-acre site </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99 kw </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approx. 130,590kwh annually (adjusted for dc/ac inverter conversion at 90%)</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$500K</a:t>
                      </a:r>
                      <a:endParaRPr lang="en-US" sz="700" b="0" i="0" u="none" strike="noStrike" dirty="0">
                        <a:solidFill>
                          <a:srgbClr val="000000"/>
                        </a:solidFill>
                        <a:effectLst/>
                        <a:latin typeface="Calibri"/>
                      </a:endParaRPr>
                    </a:p>
                  </a:txBody>
                  <a:tcPr marL="4146" marR="4146" marT="4146" marB="0"/>
                </a:tc>
              </a:tr>
              <a:tr h="474998">
                <a:tc>
                  <a:txBody>
                    <a:bodyPr/>
                    <a:lstStyle/>
                    <a:p>
                      <a:pPr algn="ctr" fontAlgn="t"/>
                      <a:r>
                        <a:rPr lang="en-US" sz="700" b="1" u="none" strike="noStrike" dirty="0">
                          <a:effectLst/>
                        </a:rPr>
                        <a:t>Solar Tunnel</a:t>
                      </a:r>
                      <a:endParaRPr lang="en-US" sz="700" b="1" i="0" u="none" strike="noStrike" dirty="0">
                        <a:solidFill>
                          <a:srgbClr val="000000"/>
                        </a:solidFill>
                        <a:effectLst/>
                        <a:latin typeface="Calibri"/>
                      </a:endParaRPr>
                    </a:p>
                  </a:txBody>
                  <a:tcPr marL="4146" marR="4146" marT="4146" marB="0">
                    <a:solidFill>
                      <a:schemeClr val="accent2">
                        <a:lumMod val="40000"/>
                        <a:lumOff val="60000"/>
                      </a:schemeClr>
                    </a:solidFill>
                  </a:tcPr>
                </a:tc>
                <a:tc>
                  <a:txBody>
                    <a:bodyPr/>
                    <a:lstStyle/>
                    <a:p>
                      <a:pPr algn="ctr" fontAlgn="t"/>
                      <a:r>
                        <a:rPr lang="en-US" sz="700" u="none" strike="noStrike" dirty="0">
                          <a:effectLst/>
                        </a:rPr>
                        <a:t>Antwerp, Belgium</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The solar energy will be used in the Antwerp North-South junction (including Antwerp Central Station) to power the station and 4000 conventional and high speed trains annually,  equivalent to the average annual electricity consumption of nearly 1,000 homes, and decrease CO2 emissions by 2,400 tons per year.</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2 miles, 16,000 panels</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4MW</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actual reported:  3300 MWh annually</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$22.9M</a:t>
                      </a:r>
                      <a:endParaRPr lang="en-US" sz="700" b="0" i="0" u="none" strike="noStrike" dirty="0">
                        <a:solidFill>
                          <a:srgbClr val="000000"/>
                        </a:solidFill>
                        <a:effectLst/>
                        <a:latin typeface="Calibri"/>
                      </a:endParaRPr>
                    </a:p>
                  </a:txBody>
                  <a:tcPr marL="4146" marR="4146" marT="4146" marB="0"/>
                </a:tc>
              </a:tr>
              <a:tr h="1166532">
                <a:tc>
                  <a:txBody>
                    <a:bodyPr/>
                    <a:lstStyle/>
                    <a:p>
                      <a:pPr algn="ctr" fontAlgn="t"/>
                      <a:r>
                        <a:rPr lang="en-US" sz="700" b="1" u="none" strike="noStrike" dirty="0">
                          <a:effectLst/>
                        </a:rPr>
                        <a:t>Roadside Sun Diego: Phase 1 - Project Sunroof (Trolley-line)</a:t>
                      </a:r>
                      <a:endParaRPr lang="en-US" sz="700" b="1" i="0" u="none" strike="noStrike" dirty="0">
                        <a:solidFill>
                          <a:srgbClr val="000000"/>
                        </a:solidFill>
                        <a:effectLst/>
                        <a:latin typeface="Calibri"/>
                      </a:endParaRPr>
                    </a:p>
                  </a:txBody>
                  <a:tcPr marL="4146" marR="4146" marT="4146" marB="0">
                    <a:solidFill>
                      <a:schemeClr val="accent2">
                        <a:lumMod val="40000"/>
                        <a:lumOff val="60000"/>
                      </a:schemeClr>
                    </a:solidFill>
                  </a:tcPr>
                </a:tc>
                <a:tc>
                  <a:txBody>
                    <a:bodyPr/>
                    <a:lstStyle/>
                    <a:p>
                      <a:pPr algn="ctr" fontAlgn="t"/>
                      <a:r>
                        <a:rPr lang="en-US" sz="700" u="none" strike="noStrike" dirty="0">
                          <a:effectLst/>
                        </a:rPr>
                        <a:t>San Diego, California</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b="1" u="none" strike="noStrike" dirty="0">
                          <a:effectLst/>
                        </a:rPr>
                        <a:t>Phase 1A</a:t>
                      </a:r>
                      <a:r>
                        <a:rPr lang="en-US" sz="700" u="none" strike="noStrike" dirty="0">
                          <a:effectLst/>
                        </a:rPr>
                        <a:t>:  Sited along 5 of the 11 miles of light-rail transit line expansion to La Jolla/UTC, it's rooftop design allows seamless integration to existing trolley railway electrification system and aims to create enough electricity to power a substantial percentage (80% to 90%) of the existing trolley line.  </a:t>
                      </a:r>
                      <a:r>
                        <a:rPr lang="en-US" sz="700" b="1" u="none" strike="noStrike" dirty="0">
                          <a:effectLst/>
                        </a:rPr>
                        <a:t>Phase 1B</a:t>
                      </a:r>
                      <a:r>
                        <a:rPr lang="en-US" sz="700" u="none" strike="noStrike" dirty="0">
                          <a:effectLst/>
                        </a:rPr>
                        <a:t>:  Aims to create enough </a:t>
                      </a:r>
                      <a:r>
                        <a:rPr lang="en-US" sz="700" u="none" strike="noStrike" dirty="0" smtClean="0">
                          <a:effectLst/>
                        </a:rPr>
                        <a:t>electricity </a:t>
                      </a:r>
                      <a:r>
                        <a:rPr lang="en-US" sz="700" u="none" strike="noStrike" dirty="0">
                          <a:effectLst/>
                        </a:rPr>
                        <a:t>to power the remaining Trolley line, transfer excess power back to the grid and possibly leverage the opportunity to lease ad space to generate additional revenue throughout the life of the project.</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Phase 1A: 2000 panels per mile, 5 mile system (10K 250 watt panels);  Phase 1B:  2000 panels per mile, the 20 mile system (40K 250 watt panels</a:t>
                      </a:r>
                      <a:r>
                        <a:rPr lang="en-US" sz="700" b="1" u="none" strike="noStrike" dirty="0">
                          <a:effectLst/>
                        </a:rPr>
                        <a:t>)  </a:t>
                      </a:r>
                      <a:endParaRPr lang="en-US" sz="700" b="1" u="none" strike="noStrike" dirty="0" smtClean="0">
                        <a:effectLst/>
                      </a:endParaRPr>
                    </a:p>
                    <a:p>
                      <a:pPr algn="ctr" fontAlgn="t"/>
                      <a:r>
                        <a:rPr lang="en-US" sz="700" b="1" u="none" strike="noStrike" dirty="0" smtClean="0">
                          <a:effectLst/>
                        </a:rPr>
                        <a:t> </a:t>
                      </a:r>
                    </a:p>
                    <a:p>
                      <a:pPr algn="ctr" fontAlgn="t"/>
                      <a:r>
                        <a:rPr lang="en-US" sz="700" b="1" u="none" strike="noStrike" dirty="0" smtClean="0">
                          <a:effectLst/>
                        </a:rPr>
                        <a:t> </a:t>
                      </a:r>
                      <a:r>
                        <a:rPr lang="en-US" sz="700" b="1" u="none" strike="noStrike" dirty="0">
                          <a:effectLst/>
                        </a:rPr>
                        <a:t>PHASE 1 TOTAL: 50,000 Panels over 25 miles</a:t>
                      </a:r>
                      <a:endParaRPr lang="en-US" sz="700" b="1"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Phase 1A - 2.5MW;   Phase 1B - 10MW</a:t>
                      </a:r>
                      <a:endParaRPr lang="en-US" sz="700" b="1" i="0" u="none" strike="noStrike" dirty="0">
                        <a:solidFill>
                          <a:srgbClr val="000000"/>
                        </a:solidFill>
                        <a:effectLst/>
                        <a:latin typeface="Calibri"/>
                      </a:endParaRPr>
                    </a:p>
                  </a:txBody>
                  <a:tcPr marL="4146" marR="4146" marT="4146" marB="0"/>
                </a:tc>
                <a:tc>
                  <a:txBody>
                    <a:bodyPr/>
                    <a:lstStyle/>
                    <a:p>
                      <a:pPr algn="ctr" fontAlgn="t"/>
                      <a:r>
                        <a:rPr lang="en-US" sz="700" b="1" u="none" strike="noStrike" dirty="0">
                          <a:effectLst/>
                        </a:rPr>
                        <a:t>Phase 1A - approx. 4,106.25MWh annually;   Phase 1B - approx. 16,425MWh annually </a:t>
                      </a:r>
                      <a:r>
                        <a:rPr lang="en-US" sz="700" b="0" u="none" strike="noStrike" dirty="0">
                          <a:effectLst/>
                        </a:rPr>
                        <a:t>(adjusted for dc/ac inverter</a:t>
                      </a:r>
                      <a:r>
                        <a:rPr lang="en-US" sz="700" b="1" u="none" strike="noStrike" dirty="0">
                          <a:effectLst/>
                        </a:rPr>
                        <a:t> </a:t>
                      </a:r>
                      <a:r>
                        <a:rPr lang="en-US" sz="700" u="none" strike="noStrike" dirty="0">
                          <a:effectLst/>
                        </a:rPr>
                        <a:t>conversion at 90%)  </a:t>
                      </a:r>
                      <a:r>
                        <a:rPr lang="en-US" sz="700" b="1" u="none" strike="noStrike" dirty="0">
                          <a:effectLst/>
                        </a:rPr>
                        <a:t>PHASE 1 TOTAL: approx. 20,531.25MWh annually</a:t>
                      </a:r>
                      <a:endParaRPr lang="en-US" sz="700" b="1" i="0" u="none" strike="noStrike" dirty="0">
                        <a:solidFill>
                          <a:srgbClr val="000000"/>
                        </a:solidFill>
                        <a:effectLst/>
                        <a:latin typeface="Calibri"/>
                      </a:endParaRPr>
                    </a:p>
                  </a:txBody>
                  <a:tcPr marL="4146" marR="4146" marT="4146" marB="0"/>
                </a:tc>
                <a:tc>
                  <a:txBody>
                    <a:bodyPr/>
                    <a:lstStyle/>
                    <a:p>
                      <a:pPr algn="ctr" fontAlgn="t"/>
                      <a:r>
                        <a:rPr lang="en-US" sz="700" b="1" u="none" strike="noStrike" dirty="0">
                          <a:effectLst/>
                        </a:rPr>
                        <a:t>Phase 1:  </a:t>
                      </a:r>
                      <a:r>
                        <a:rPr lang="en-US" sz="700" u="none" strike="noStrike" dirty="0">
                          <a:effectLst/>
                        </a:rPr>
                        <a:t>The panel cost is around 35-40% of the total installed cost of a solar energy system.</a:t>
                      </a:r>
                      <a:br>
                        <a:rPr lang="en-US" sz="700" u="none" strike="noStrike" dirty="0">
                          <a:effectLst/>
                        </a:rPr>
                      </a:br>
                      <a:r>
                        <a:rPr lang="en-US" sz="700" u="none" strike="noStrike" dirty="0">
                          <a:effectLst/>
                        </a:rPr>
                        <a:t>At the market price $1 per watt, the cost of PV panels for this phase would approach </a:t>
                      </a:r>
                      <a:r>
                        <a:rPr lang="en-US" sz="700" b="1" u="none" strike="noStrike" dirty="0">
                          <a:effectLst/>
                        </a:rPr>
                        <a:t>$12.5M</a:t>
                      </a:r>
                      <a:r>
                        <a:rPr lang="en-US" sz="700" u="none" strike="noStrike" dirty="0">
                          <a:effectLst/>
                        </a:rPr>
                        <a:t>.</a:t>
                      </a:r>
                      <a:br>
                        <a:rPr lang="en-US" sz="700" u="none" strike="noStrike" dirty="0">
                          <a:effectLst/>
                        </a:rPr>
                      </a:br>
                      <a:endParaRPr lang="en-US" sz="700" b="0" i="0" u="none" strike="noStrike" dirty="0">
                        <a:solidFill>
                          <a:srgbClr val="000000"/>
                        </a:solidFill>
                        <a:effectLst/>
                        <a:latin typeface="Calibri"/>
                      </a:endParaRPr>
                    </a:p>
                  </a:txBody>
                  <a:tcPr marL="4146" marR="4146" marT="4146" marB="0"/>
                </a:tc>
              </a:tr>
              <a:tr h="693496">
                <a:tc>
                  <a:txBody>
                    <a:bodyPr/>
                    <a:lstStyle/>
                    <a:p>
                      <a:pPr algn="ctr" fontAlgn="t"/>
                      <a:r>
                        <a:rPr lang="en-US" sz="700" b="1" u="none" strike="noStrike" dirty="0">
                          <a:effectLst/>
                        </a:rPr>
                        <a:t>Roadside Sun Diego: Phase 2 (Highway walls, medians and right of ways)</a:t>
                      </a:r>
                      <a:endParaRPr lang="en-US" sz="700" b="1" i="0" u="none" strike="noStrike" dirty="0">
                        <a:solidFill>
                          <a:srgbClr val="000000"/>
                        </a:solidFill>
                        <a:effectLst/>
                        <a:latin typeface="Calibri"/>
                      </a:endParaRPr>
                    </a:p>
                  </a:txBody>
                  <a:tcPr marL="4146" marR="4146" marT="4146" marB="0">
                    <a:solidFill>
                      <a:schemeClr val="accent2">
                        <a:lumMod val="40000"/>
                        <a:lumOff val="60000"/>
                      </a:schemeClr>
                    </a:solidFill>
                  </a:tcPr>
                </a:tc>
                <a:tc>
                  <a:txBody>
                    <a:bodyPr/>
                    <a:lstStyle/>
                    <a:p>
                      <a:pPr algn="ctr" fontAlgn="t"/>
                      <a:r>
                        <a:rPr lang="en-US" sz="700" u="none" strike="noStrike" dirty="0">
                          <a:effectLst/>
                        </a:rPr>
                        <a:t>San Diego, California</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b="1" u="none" strike="noStrike" dirty="0">
                          <a:effectLst/>
                        </a:rPr>
                        <a:t>Phase 2</a:t>
                      </a:r>
                      <a:r>
                        <a:rPr lang="en-US" sz="700" u="none" strike="noStrike" dirty="0">
                          <a:effectLst/>
                        </a:rPr>
                        <a:t>:  Aims to power lighting and signage along highways, while transferring excess power to the grid to communities and neighborhoods they abut. Depending on where they are sited, a possible Distributed Generation (DG) arrangement can be negotiated.</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Phase 2: 2000 panels per mile, the 50 mile system (100K 250 watt panels)  PHASE 2 TOTAL: 100,000 PANELS 50 miles.  </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Phase 2 - 25MW</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u="none" strike="noStrike" dirty="0">
                          <a:effectLst/>
                        </a:rPr>
                        <a:t> </a:t>
                      </a:r>
                      <a:r>
                        <a:rPr lang="en-US" sz="700" b="1" u="none" strike="noStrike" dirty="0">
                          <a:effectLst/>
                        </a:rPr>
                        <a:t>Phase 2 - approx.  41,062.5MWh annually.  </a:t>
                      </a:r>
                      <a:r>
                        <a:rPr lang="en-US" sz="700" u="none" strike="noStrike" dirty="0">
                          <a:effectLst/>
                        </a:rPr>
                        <a:t>(adjusted for dc/ac inverter conversion at 90%)</a:t>
                      </a:r>
                      <a:endParaRPr lang="en-US" sz="700" b="0" i="0" u="none" strike="noStrike" dirty="0">
                        <a:solidFill>
                          <a:srgbClr val="000000"/>
                        </a:solidFill>
                        <a:effectLst/>
                        <a:latin typeface="Calibri"/>
                      </a:endParaRPr>
                    </a:p>
                  </a:txBody>
                  <a:tcPr marL="4146" marR="4146" marT="4146" marB="0"/>
                </a:tc>
                <a:tc>
                  <a:txBody>
                    <a:bodyPr/>
                    <a:lstStyle/>
                    <a:p>
                      <a:pPr algn="ctr" fontAlgn="t"/>
                      <a:r>
                        <a:rPr lang="en-US" sz="700" b="1" u="none" strike="noStrike" dirty="0">
                          <a:effectLst/>
                        </a:rPr>
                        <a:t>Phase 2:  </a:t>
                      </a:r>
                      <a:r>
                        <a:rPr lang="en-US" sz="700" u="none" strike="noStrike" dirty="0">
                          <a:effectLst/>
                        </a:rPr>
                        <a:t>The panel cost is around 35-40% of the total installed cost of a solar energy system. At the market price $1 per watt, the cost of PV panels for this phase would approach </a:t>
                      </a:r>
                      <a:r>
                        <a:rPr lang="en-US" sz="700" b="1" u="none" strike="noStrike" dirty="0">
                          <a:effectLst/>
                        </a:rPr>
                        <a:t>$25M.  TOTAL Project total: $62.5M</a:t>
                      </a:r>
                      <a:endParaRPr lang="en-US" sz="700" b="1" i="0" u="none" strike="noStrike" dirty="0">
                        <a:solidFill>
                          <a:srgbClr val="000000"/>
                        </a:solidFill>
                        <a:effectLst/>
                        <a:latin typeface="Calibri"/>
                      </a:endParaRPr>
                    </a:p>
                  </a:txBody>
                  <a:tcPr marL="4146" marR="4146" marT="4146" marB="0"/>
                </a:tc>
              </a:tr>
            </a:tbl>
          </a:graphicData>
        </a:graphic>
      </p:graphicFrame>
    </p:spTree>
    <p:extLst>
      <p:ext uri="{BB962C8B-B14F-4D97-AF65-F5344CB8AC3E}">
        <p14:creationId xmlns:p14="http://schemas.microsoft.com/office/powerpoint/2010/main" val="787467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66800" y="1866901"/>
            <a:ext cx="4495800" cy="723899"/>
          </a:xfrm>
        </p:spPr>
        <p:txBody>
          <a:bodyPr>
            <a:normAutofit/>
          </a:bodyPr>
          <a:lstStyle/>
          <a:p>
            <a:pPr marL="0" lvl="1" indent="0">
              <a:buNone/>
            </a:pPr>
            <a:r>
              <a:rPr lang="en-US" sz="1400" b="1" i="1" dirty="0" smtClean="0"/>
              <a:t>Clean, efficient solution to solve state-local energy demands…</a:t>
            </a:r>
          </a:p>
          <a:p>
            <a:pPr marL="0" indent="0">
              <a:buNone/>
            </a:pPr>
            <a:endParaRPr lang="en-US" sz="2200" dirty="0" smtClean="0"/>
          </a:p>
          <a:p>
            <a:pPr>
              <a:buFont typeface="Wingdings" pitchFamily="2" charset="2"/>
              <a:buChar char="q"/>
            </a:pPr>
            <a:endParaRPr lang="en-US" sz="2200" dirty="0"/>
          </a:p>
        </p:txBody>
      </p:sp>
      <p:pic>
        <p:nvPicPr>
          <p:cNvPr id="6" name="Picture 6" descr="http://apple.copydesk.org/uploads/2011/09/110909SanDiegoBlackoutPic.jpg"/>
          <p:cNvPicPr>
            <a:picLocks noChangeAspect="1" noChangeArrowheads="1"/>
          </p:cNvPicPr>
          <p:nvPr/>
        </p:nvPicPr>
        <p:blipFill>
          <a:blip r:embed="rId2" cstate="print"/>
          <a:srcRect/>
          <a:stretch>
            <a:fillRect/>
          </a:stretch>
        </p:blipFill>
        <p:spPr bwMode="auto">
          <a:xfrm>
            <a:off x="6019800" y="1752600"/>
            <a:ext cx="2590800"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6136731" y="3258979"/>
            <a:ext cx="2321469" cy="246221"/>
          </a:xfrm>
          <a:prstGeom prst="rect">
            <a:avLst/>
          </a:prstGeom>
          <a:noFill/>
        </p:spPr>
        <p:txBody>
          <a:bodyPr wrap="none" rtlCol="0">
            <a:spAutoFit/>
          </a:bodyPr>
          <a:lstStyle/>
          <a:p>
            <a:r>
              <a:rPr lang="en-US" sz="1000" dirty="0" smtClean="0">
                <a:solidFill>
                  <a:schemeClr val="bg1"/>
                </a:solidFill>
              </a:rPr>
              <a:t>The ‘Blackout of 2011’  San Diego, CA.</a:t>
            </a:r>
            <a:endParaRPr lang="en-US" sz="1000" dirty="0">
              <a:solidFill>
                <a:schemeClr val="bg1"/>
              </a:solidFill>
            </a:endParaRPr>
          </a:p>
        </p:txBody>
      </p:sp>
      <p:sp>
        <p:nvSpPr>
          <p:cNvPr id="8" name="Rectangle 7"/>
          <p:cNvSpPr/>
          <p:nvPr/>
        </p:nvSpPr>
        <p:spPr>
          <a:xfrm>
            <a:off x="2895600" y="3657600"/>
            <a:ext cx="3962400" cy="307777"/>
          </a:xfrm>
          <a:prstGeom prst="rect">
            <a:avLst/>
          </a:prstGeom>
        </p:spPr>
        <p:txBody>
          <a:bodyPr wrap="square">
            <a:spAutoFit/>
          </a:bodyPr>
          <a:lstStyle/>
          <a:p>
            <a:pPr marL="548640" lvl="1" indent="-274320" algn="r">
              <a:spcBef>
                <a:spcPct val="20000"/>
              </a:spcBef>
              <a:buClr>
                <a:srgbClr val="CCB400"/>
              </a:buClr>
              <a:buSzPct val="70000"/>
            </a:pPr>
            <a:r>
              <a:rPr lang="en-US" sz="1400" b="1" i="1" dirty="0" smtClean="0">
                <a:solidFill>
                  <a:srgbClr val="646B86"/>
                </a:solidFill>
              </a:rPr>
              <a:t>	Jobs</a:t>
            </a:r>
            <a:r>
              <a:rPr lang="en-US" sz="1400" b="1" i="1" dirty="0">
                <a:solidFill>
                  <a:srgbClr val="646B86"/>
                </a:solidFill>
              </a:rPr>
              <a:t>, industry </a:t>
            </a:r>
            <a:r>
              <a:rPr lang="en-US" sz="1400" b="1" i="1" dirty="0" smtClean="0">
                <a:solidFill>
                  <a:srgbClr val="646B86"/>
                </a:solidFill>
              </a:rPr>
              <a:t>innovation…</a:t>
            </a:r>
            <a:endParaRPr lang="en-US" sz="1400" dirty="0">
              <a:solidFill>
                <a:srgbClr val="646B86"/>
              </a:solidFill>
            </a:endParaRPr>
          </a:p>
        </p:txBody>
      </p:sp>
      <p:pic>
        <p:nvPicPr>
          <p:cNvPr id="9" name="Picture 2" descr="https://encrypted-tbn1.google.com/images?q=tbn:ANd9GcRHP15d71x_ENhpsRzWCWjlvHUuTb97dkMPXUiaBIM1w3n1nDOzIw"/>
          <p:cNvPicPr>
            <a:picLocks noChangeAspect="1" noChangeArrowheads="1"/>
          </p:cNvPicPr>
          <p:nvPr/>
        </p:nvPicPr>
        <p:blipFill>
          <a:blip r:embed="rId3"/>
          <a:srcRect/>
          <a:stretch>
            <a:fillRect/>
          </a:stretch>
        </p:blipFill>
        <p:spPr bwMode="auto">
          <a:xfrm>
            <a:off x="762000" y="2819400"/>
            <a:ext cx="2590800" cy="17816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152400" y="5267980"/>
            <a:ext cx="4267200" cy="523220"/>
          </a:xfrm>
          <a:prstGeom prst="rect">
            <a:avLst/>
          </a:prstGeom>
        </p:spPr>
        <p:txBody>
          <a:bodyPr wrap="square">
            <a:spAutoFit/>
          </a:bodyPr>
          <a:lstStyle/>
          <a:p>
            <a:pPr marL="548640" lvl="1" indent="-274320">
              <a:spcBef>
                <a:spcPct val="20000"/>
              </a:spcBef>
              <a:buClr>
                <a:srgbClr val="CCB400"/>
              </a:buClr>
              <a:buSzPct val="70000"/>
            </a:pPr>
            <a:r>
              <a:rPr lang="en-US" sz="1400" b="1" i="1" dirty="0" smtClean="0">
                <a:solidFill>
                  <a:srgbClr val="646B86"/>
                </a:solidFill>
              </a:rPr>
              <a:t>	Created demand </a:t>
            </a:r>
            <a:r>
              <a:rPr lang="en-US" sz="1400" b="1" i="1" dirty="0">
                <a:solidFill>
                  <a:srgbClr val="646B86"/>
                </a:solidFill>
              </a:rPr>
              <a:t>and </a:t>
            </a:r>
            <a:r>
              <a:rPr lang="en-US" sz="1400" b="1" i="1" dirty="0" smtClean="0">
                <a:solidFill>
                  <a:srgbClr val="646B86"/>
                </a:solidFill>
              </a:rPr>
              <a:t>attracted ‘synergistic’ industries to </a:t>
            </a:r>
            <a:r>
              <a:rPr lang="en-US" sz="1400" b="1" i="1" dirty="0">
                <a:solidFill>
                  <a:srgbClr val="646B86"/>
                </a:solidFill>
              </a:rPr>
              <a:t>San </a:t>
            </a:r>
            <a:r>
              <a:rPr lang="en-US" sz="1400" b="1" i="1" dirty="0" smtClean="0">
                <a:solidFill>
                  <a:srgbClr val="646B86"/>
                </a:solidFill>
              </a:rPr>
              <a:t>Diego…</a:t>
            </a:r>
            <a:endParaRPr lang="en-US" sz="1400" b="1" i="1" dirty="0">
              <a:solidFill>
                <a:srgbClr val="646B86"/>
              </a:solidFill>
            </a:endParaRPr>
          </a:p>
        </p:txBody>
      </p:sp>
      <p:pic>
        <p:nvPicPr>
          <p:cNvPr id="13" name="Picture 4" descr="http://www.cleanfleetreport.com/wp-content/uploads/2010/07/WattStation-Smart-EV.jpg"/>
          <p:cNvPicPr>
            <a:picLocks noChangeAspect="1" noChangeArrowheads="1"/>
          </p:cNvPicPr>
          <p:nvPr/>
        </p:nvPicPr>
        <p:blipFill>
          <a:blip r:embed="rId4" cstate="print"/>
          <a:srcRect/>
          <a:stretch>
            <a:fillRect/>
          </a:stretch>
        </p:blipFill>
        <p:spPr bwMode="auto">
          <a:xfrm>
            <a:off x="4343400" y="4430140"/>
            <a:ext cx="2133600" cy="17232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6" descr="http://www.ecoautoninja.com/wp-content/uploads/2009/01/chevy-volt-lithium-ion-battery.jpg"/>
          <p:cNvPicPr>
            <a:picLocks noChangeAspect="1" noChangeArrowheads="1"/>
          </p:cNvPicPr>
          <p:nvPr/>
        </p:nvPicPr>
        <p:blipFill>
          <a:blip r:embed="rId5"/>
          <a:srcRect/>
          <a:stretch>
            <a:fillRect/>
          </a:stretch>
        </p:blipFill>
        <p:spPr bwMode="auto">
          <a:xfrm>
            <a:off x="6629400" y="4424366"/>
            <a:ext cx="1981200" cy="17478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6629400" y="5943600"/>
            <a:ext cx="1975221" cy="246221"/>
          </a:xfrm>
          <a:prstGeom prst="rect">
            <a:avLst/>
          </a:prstGeom>
          <a:noFill/>
        </p:spPr>
        <p:txBody>
          <a:bodyPr wrap="none" rtlCol="0">
            <a:spAutoFit/>
          </a:bodyPr>
          <a:lstStyle/>
          <a:p>
            <a:r>
              <a:rPr lang="en-US" sz="1000" dirty="0" smtClean="0">
                <a:solidFill>
                  <a:schemeClr val="bg1"/>
                </a:solidFill>
              </a:rPr>
              <a:t>Lithium battery manufacturing</a:t>
            </a:r>
            <a:endParaRPr lang="en-US" sz="1000" dirty="0">
              <a:solidFill>
                <a:schemeClr val="bg1"/>
              </a:solidFill>
            </a:endParaRPr>
          </a:p>
        </p:txBody>
      </p:sp>
      <p:sp>
        <p:nvSpPr>
          <p:cNvPr id="5" name="TextBox 4"/>
          <p:cNvSpPr txBox="1"/>
          <p:nvPr/>
        </p:nvSpPr>
        <p:spPr>
          <a:xfrm>
            <a:off x="4454433" y="4495800"/>
            <a:ext cx="1946367" cy="246221"/>
          </a:xfrm>
          <a:prstGeom prst="rect">
            <a:avLst/>
          </a:prstGeom>
          <a:noFill/>
        </p:spPr>
        <p:txBody>
          <a:bodyPr wrap="none" rtlCol="0">
            <a:spAutoFit/>
          </a:bodyPr>
          <a:lstStyle/>
          <a:p>
            <a:r>
              <a:rPr lang="en-US" sz="1000" dirty="0" smtClean="0">
                <a:solidFill>
                  <a:schemeClr val="bg1"/>
                </a:solidFill>
              </a:rPr>
              <a:t>Electric car &amp; charging stations</a:t>
            </a:r>
            <a:endParaRPr lang="en-US" sz="1000" dirty="0">
              <a:solidFill>
                <a:schemeClr val="bg1"/>
              </a:solidFill>
            </a:endParaRPr>
          </a:p>
        </p:txBody>
      </p:sp>
      <p:pic>
        <p:nvPicPr>
          <p:cNvPr id="15" name="Picture 14" descr="ROADSIDE SD LOGO.jpg"/>
          <p:cNvPicPr>
            <a:picLocks noChangeAspect="1"/>
          </p:cNvPicPr>
          <p:nvPr/>
        </p:nvPicPr>
        <p:blipFill>
          <a:blip r:embed="rId6" cstate="print"/>
          <a:stretch>
            <a:fillRect/>
          </a:stretch>
        </p:blipFill>
        <p:spPr>
          <a:xfrm>
            <a:off x="3581400" y="228600"/>
            <a:ext cx="1981200" cy="260855"/>
          </a:xfrm>
          <a:prstGeom prst="rect">
            <a:avLst/>
          </a:prstGeom>
        </p:spPr>
      </p:pic>
      <p:sp>
        <p:nvSpPr>
          <p:cNvPr id="16" name="Title 1"/>
          <p:cNvSpPr>
            <a:spLocks noGrp="1"/>
          </p:cNvSpPr>
          <p:nvPr>
            <p:ph type="title"/>
          </p:nvPr>
        </p:nvSpPr>
        <p:spPr>
          <a:xfrm>
            <a:off x="301752" y="228600"/>
            <a:ext cx="8534400" cy="758952"/>
          </a:xfrm>
        </p:spPr>
        <p:txBody>
          <a:bodyPr>
            <a:normAutofit/>
          </a:bodyPr>
          <a:lstStyle/>
          <a:p>
            <a:r>
              <a:rPr lang="en-US" sz="2400" dirty="0" smtClean="0"/>
              <a:t>Why?</a:t>
            </a:r>
            <a:endParaRPr lang="en-US" sz="2400" dirty="0"/>
          </a:p>
        </p:txBody>
      </p:sp>
    </p:spTree>
  </p:cSld>
  <p:clrMapOvr>
    <a:masterClrMapping/>
  </p:clrMapOvr>
  <mc:AlternateContent xmlns:mc="http://schemas.openxmlformats.org/markup-compatibility/2006" xmlns:p14="http://schemas.microsoft.com/office/powerpoint/2010/main">
    <mc:Choice Requires="p14">
      <p:transition p14:dur="0" advTm="13266"/>
    </mc:Choice>
    <mc:Fallback xmlns="">
      <p:transition advTm="1326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9681" y="4717649"/>
            <a:ext cx="2834244" cy="1215717"/>
          </a:xfrm>
          <a:prstGeom prst="rect">
            <a:avLst/>
          </a:prstGeom>
          <a:noFill/>
        </p:spPr>
        <p:txBody>
          <a:bodyPr wrap="square" rtlCol="0">
            <a:spAutoFit/>
          </a:bodyPr>
          <a:lstStyle/>
          <a:p>
            <a:pPr algn="ctr"/>
            <a:r>
              <a:rPr lang="en-US" sz="1000" b="1" dirty="0" smtClean="0"/>
              <a:t>Competitiveness: </a:t>
            </a:r>
            <a:r>
              <a:rPr lang="en-US" sz="700" dirty="0" smtClean="0"/>
              <a:t>Power generated from solar photovoltaic (PV) panels is much closer to competitiveness with conventional electricity generation than many policy-makers and commentators have realized, according to a new working paper on the subject, released by research company Bloomberg New Energy Finance </a:t>
            </a:r>
            <a:r>
              <a:rPr lang="en-US" sz="700" dirty="0"/>
              <a:t>. </a:t>
            </a:r>
            <a:r>
              <a:rPr lang="en-US" sz="700" dirty="0" smtClean="0"/>
              <a:t> Recent </a:t>
            </a:r>
            <a:r>
              <a:rPr lang="en-US" sz="700" dirty="0"/>
              <a:t>reductions in PV prices are likely to be sustainable. While overcapacity has caused severe pain for manufacturers, the price falls are primarily a reflection of reductions in manufacturing costs, not solely a reflection of stock liquidation and other short-run </a:t>
            </a:r>
            <a:r>
              <a:rPr lang="en-US" sz="700" dirty="0" smtClean="0"/>
              <a:t>factors.</a:t>
            </a:r>
            <a:endParaRPr lang="en-US" sz="700" dirty="0"/>
          </a:p>
        </p:txBody>
      </p:sp>
      <p:sp>
        <p:nvSpPr>
          <p:cNvPr id="5" name="Rectangle 4"/>
          <p:cNvSpPr/>
          <p:nvPr/>
        </p:nvSpPr>
        <p:spPr>
          <a:xfrm>
            <a:off x="560541" y="1825823"/>
            <a:ext cx="8164854" cy="307777"/>
          </a:xfrm>
          <a:prstGeom prst="rect">
            <a:avLst/>
          </a:prstGeom>
        </p:spPr>
        <p:txBody>
          <a:bodyPr wrap="square">
            <a:spAutoFit/>
          </a:bodyPr>
          <a:lstStyle/>
          <a:p>
            <a:pPr algn="ctr"/>
            <a:r>
              <a:rPr lang="en-US" sz="1400" b="1" dirty="0"/>
              <a:t>M</a:t>
            </a:r>
            <a:r>
              <a:rPr lang="en-US" sz="1400" b="1" dirty="0" smtClean="0"/>
              <a:t>arket conditions </a:t>
            </a:r>
            <a:r>
              <a:rPr lang="en-US" sz="1400" b="1" dirty="0"/>
              <a:t>a</a:t>
            </a:r>
            <a:r>
              <a:rPr lang="en-US" sz="1400" b="1" dirty="0" smtClean="0"/>
              <a:t>re prime for such a solution…</a:t>
            </a:r>
          </a:p>
        </p:txBody>
      </p:sp>
      <p:sp>
        <p:nvSpPr>
          <p:cNvPr id="6" name="Rectangle 5"/>
          <p:cNvSpPr/>
          <p:nvPr/>
        </p:nvSpPr>
        <p:spPr>
          <a:xfrm>
            <a:off x="6044876" y="4685178"/>
            <a:ext cx="2667000" cy="1338828"/>
          </a:xfrm>
          <a:prstGeom prst="rect">
            <a:avLst/>
          </a:prstGeom>
        </p:spPr>
        <p:txBody>
          <a:bodyPr wrap="square">
            <a:spAutoFit/>
          </a:bodyPr>
          <a:lstStyle/>
          <a:p>
            <a:pPr algn="ctr"/>
            <a:r>
              <a:rPr lang="en-US" sz="1000" b="1" dirty="0" smtClean="0"/>
              <a:t>Grid Parity:</a:t>
            </a:r>
            <a:r>
              <a:rPr lang="en-US" sz="1000" dirty="0" smtClean="0"/>
              <a:t>  </a:t>
            </a:r>
            <a:r>
              <a:rPr lang="en-US" sz="800" dirty="0"/>
              <a:t> </a:t>
            </a:r>
            <a:r>
              <a:rPr lang="en-US" sz="700" dirty="0"/>
              <a:t>Levelized</a:t>
            </a:r>
            <a:r>
              <a:rPr lang="en-US" sz="700" dirty="0"/>
              <a:t> cost of electricity (LCOE) is the price at which electricity must be generated from a specific source to account for the cost of the energy-generating </a:t>
            </a:r>
            <a:r>
              <a:rPr lang="en-US" sz="700" dirty="0" smtClean="0"/>
              <a:t>system. </a:t>
            </a:r>
            <a:r>
              <a:rPr lang="en-US" sz="700" dirty="0">
                <a:solidFill>
                  <a:prstClr val="black"/>
                </a:solidFill>
              </a:rPr>
              <a:t>The LCOE for solar PV will continue to decrease due to declining capital costs and increasing capacity factor </a:t>
            </a:r>
            <a:r>
              <a:rPr lang="en-US" sz="700" dirty="0" smtClean="0">
                <a:solidFill>
                  <a:prstClr val="black"/>
                </a:solidFill>
              </a:rPr>
              <a:t>. </a:t>
            </a:r>
            <a:r>
              <a:rPr lang="en-US" sz="700" dirty="0" smtClean="0"/>
              <a:t>Solar </a:t>
            </a:r>
            <a:r>
              <a:rPr lang="en-US" sz="700" dirty="0"/>
              <a:t>PV technology will reach grid parity in the U.S. for some PV projects in 2014; by 2017 most regions in the country will reach grid parity in alignment with average electricity prices in the residential sector, according to a new </a:t>
            </a:r>
            <a:r>
              <a:rPr lang="en-US" sz="700" dirty="0"/>
              <a:t>GlobalData</a:t>
            </a:r>
            <a:r>
              <a:rPr lang="en-US" sz="700" dirty="0"/>
              <a:t> report.  The report predicts China will reach grid parity for solar </a:t>
            </a:r>
            <a:r>
              <a:rPr lang="en-US" sz="700" dirty="0" smtClean="0"/>
              <a:t>inmost </a:t>
            </a:r>
            <a:r>
              <a:rPr lang="en-US" sz="700" dirty="0"/>
              <a:t>regions by 2015-2016</a:t>
            </a:r>
            <a:r>
              <a:rPr lang="en-US" sz="800" dirty="0" smtClean="0"/>
              <a:t>. </a:t>
            </a:r>
            <a:endParaRPr lang="en-US" sz="800" dirty="0"/>
          </a:p>
        </p:txBody>
      </p:sp>
      <p:pic>
        <p:nvPicPr>
          <p:cNvPr id="7" name="Picture 4" descr="https://encrypted-tbn2.google.com/images?q=tbn:ANd9GcS3_RBX37Xpy8KkDOuYyD4lGOV5Ohxv43hOFha4PrPIxrsIZ0ViRw"/>
          <p:cNvPicPr>
            <a:picLocks noChangeAspect="1" noChangeArrowheads="1"/>
          </p:cNvPicPr>
          <p:nvPr/>
        </p:nvPicPr>
        <p:blipFill>
          <a:blip r:embed="rId2"/>
          <a:srcRect/>
          <a:stretch>
            <a:fillRect/>
          </a:stretch>
        </p:blipFill>
        <p:spPr bwMode="auto">
          <a:xfrm>
            <a:off x="6035970" y="2291511"/>
            <a:ext cx="2531034" cy="2280489"/>
          </a:xfrm>
          <a:prstGeom prst="rect">
            <a:avLst/>
          </a:prstGeom>
          <a:noFill/>
        </p:spPr>
      </p:pic>
      <p:pic>
        <p:nvPicPr>
          <p:cNvPr id="8" name="Picture 7"/>
          <p:cNvPicPr>
            <a:picLocks noChangeAspect="1" noChangeArrowheads="1"/>
          </p:cNvPicPr>
          <p:nvPr/>
        </p:nvPicPr>
        <p:blipFill>
          <a:blip r:embed="rId3" cstate="print"/>
          <a:srcRect/>
          <a:stretch>
            <a:fillRect/>
          </a:stretch>
        </p:blipFill>
        <p:spPr bwMode="auto">
          <a:xfrm>
            <a:off x="3241699" y="2286000"/>
            <a:ext cx="2543510" cy="2280489"/>
          </a:xfrm>
          <a:prstGeom prst="rect">
            <a:avLst/>
          </a:prstGeom>
          <a:noFill/>
          <a:ln w="9525">
            <a:noFill/>
            <a:miter lim="800000"/>
            <a:headEnd/>
            <a:tailEnd/>
          </a:ln>
          <a:effectLst/>
        </p:spPr>
      </p:pic>
      <p:sp>
        <p:nvSpPr>
          <p:cNvPr id="9" name="Rectangle 8"/>
          <p:cNvSpPr/>
          <p:nvPr/>
        </p:nvSpPr>
        <p:spPr>
          <a:xfrm>
            <a:off x="3415481" y="4703618"/>
            <a:ext cx="2438400" cy="1000274"/>
          </a:xfrm>
          <a:prstGeom prst="rect">
            <a:avLst/>
          </a:prstGeom>
        </p:spPr>
        <p:txBody>
          <a:bodyPr wrap="square">
            <a:spAutoFit/>
          </a:bodyPr>
          <a:lstStyle/>
          <a:p>
            <a:pPr algn="ctr"/>
            <a:r>
              <a:rPr lang="en-US" sz="1000" b="1" dirty="0" smtClean="0"/>
              <a:t>Price Parity: </a:t>
            </a:r>
            <a:r>
              <a:rPr lang="en-US" sz="700" dirty="0" smtClean="0"/>
              <a:t>The U.S. Dept. of Energy (DOE) has established a goal for solar PV to reach price parity with other forms of electric generation by the year 2015 .    </a:t>
            </a:r>
            <a:r>
              <a:rPr lang="en-US" sz="700" dirty="0" smtClean="0">
                <a:hlinkClick r:id="rId4"/>
              </a:rPr>
              <a:t>www.DOE.gov</a:t>
            </a:r>
            <a:r>
              <a:rPr lang="en-US" sz="700" dirty="0" smtClean="0"/>
              <a:t>  The </a:t>
            </a:r>
            <a:r>
              <a:rPr lang="en-US" sz="700" dirty="0"/>
              <a:t>solar PV industry is approaching this threshold.  In parts of the </a:t>
            </a:r>
            <a:r>
              <a:rPr lang="en-US" sz="700" dirty="0" smtClean="0"/>
              <a:t>country with </a:t>
            </a:r>
            <a:r>
              <a:rPr lang="en-US" sz="700" dirty="0"/>
              <a:t>relatively high electricity prices , abundant sunshine and well-established financial incentives, </a:t>
            </a:r>
            <a:r>
              <a:rPr lang="en-US" sz="700" dirty="0" smtClean="0"/>
              <a:t>solar </a:t>
            </a:r>
            <a:r>
              <a:rPr lang="en-US" sz="700" dirty="0"/>
              <a:t>has already reached this important </a:t>
            </a:r>
            <a:r>
              <a:rPr lang="en-US" sz="700" dirty="0" smtClean="0"/>
              <a:t>threshold.</a:t>
            </a:r>
            <a:endParaRPr lang="en-US" sz="700" dirty="0"/>
          </a:p>
        </p:txBody>
      </p:sp>
      <p:pic>
        <p:nvPicPr>
          <p:cNvPr id="10" name="Picture 2" descr="https://encrypted-tbn3.google.com/images?q=tbn:ANd9GcTGkgSQJZugTdWwvHxDypETNsfG1iFvDYSzucENFI1IoevZ8gnpdA"/>
          <p:cNvPicPr>
            <a:picLocks noChangeAspect="1" noChangeArrowheads="1"/>
          </p:cNvPicPr>
          <p:nvPr/>
        </p:nvPicPr>
        <p:blipFill>
          <a:blip r:embed="rId5"/>
          <a:srcRect/>
          <a:stretch>
            <a:fillRect/>
          </a:stretch>
        </p:blipFill>
        <p:spPr bwMode="auto">
          <a:xfrm>
            <a:off x="317859" y="2286000"/>
            <a:ext cx="2590800" cy="2286000"/>
          </a:xfrm>
          <a:prstGeom prst="rect">
            <a:avLst/>
          </a:prstGeom>
          <a:noFill/>
        </p:spPr>
      </p:pic>
      <p:pic>
        <p:nvPicPr>
          <p:cNvPr id="13" name="Picture 12" descr="ROADSIDE SD LOGO.jpg"/>
          <p:cNvPicPr>
            <a:picLocks noChangeAspect="1"/>
          </p:cNvPicPr>
          <p:nvPr/>
        </p:nvPicPr>
        <p:blipFill>
          <a:blip r:embed="rId6" cstate="print"/>
          <a:stretch>
            <a:fillRect/>
          </a:stretch>
        </p:blipFill>
        <p:spPr>
          <a:xfrm>
            <a:off x="3505200" y="228600"/>
            <a:ext cx="1981200" cy="260855"/>
          </a:xfrm>
          <a:prstGeom prst="rect">
            <a:avLst/>
          </a:prstGeom>
        </p:spPr>
      </p:pic>
      <p:sp>
        <p:nvSpPr>
          <p:cNvPr id="12" name="Title 1"/>
          <p:cNvSpPr>
            <a:spLocks noGrp="1"/>
          </p:cNvSpPr>
          <p:nvPr>
            <p:ph type="title"/>
          </p:nvPr>
        </p:nvSpPr>
        <p:spPr>
          <a:xfrm>
            <a:off x="301752" y="228600"/>
            <a:ext cx="8534400" cy="758952"/>
          </a:xfrm>
        </p:spPr>
        <p:txBody>
          <a:bodyPr>
            <a:normAutofit/>
          </a:bodyPr>
          <a:lstStyle/>
          <a:p>
            <a:r>
              <a:rPr lang="en-US" sz="2400" dirty="0" smtClean="0"/>
              <a:t>Why?</a:t>
            </a:r>
            <a:endParaRPr lang="en-US" sz="2400" dirty="0"/>
          </a:p>
        </p:txBody>
      </p:sp>
    </p:spTree>
    <p:extLst>
      <p:ext uri="{BB962C8B-B14F-4D97-AF65-F5344CB8AC3E}">
        <p14:creationId xmlns:p14="http://schemas.microsoft.com/office/powerpoint/2010/main" val="782500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676400"/>
            <a:ext cx="6471062" cy="523220"/>
          </a:xfrm>
          <a:prstGeom prst="rect">
            <a:avLst/>
          </a:prstGeom>
        </p:spPr>
        <p:txBody>
          <a:bodyPr wrap="square">
            <a:spAutoFit/>
          </a:bodyPr>
          <a:lstStyle/>
          <a:p>
            <a:pPr algn="ctr"/>
            <a:r>
              <a:rPr lang="en-US" sz="1400" b="1" dirty="0"/>
              <a:t>T</a:t>
            </a:r>
            <a:r>
              <a:rPr lang="en-US" sz="1400" b="1" dirty="0" smtClean="0"/>
              <a:t>he </a:t>
            </a:r>
            <a:r>
              <a:rPr lang="en-US" sz="1400" b="1" dirty="0"/>
              <a:t>program concept </a:t>
            </a:r>
            <a:r>
              <a:rPr lang="en-US" sz="1400" b="1" dirty="0" smtClean="0"/>
              <a:t>was </a:t>
            </a:r>
            <a:r>
              <a:rPr lang="en-US" sz="1400" b="1" dirty="0"/>
              <a:t>consistent with the overall goals and objectives </a:t>
            </a:r>
            <a:r>
              <a:rPr lang="en-US" sz="1400" b="1" dirty="0" smtClean="0"/>
              <a:t>of local agencies’ mission… </a:t>
            </a:r>
            <a:endParaRPr lang="en-US" sz="1400" b="1" dirty="0"/>
          </a:p>
        </p:txBody>
      </p:sp>
      <p:pic>
        <p:nvPicPr>
          <p:cNvPr id="6" name="Picture 5" descr="http://upload.wikimedia.org/wikipedia/commons/thumb/6/6b/Seal_Of_San_Diego%2C_California.svg/100px-Seal_Of_San_Diego%2C_California.svg.png">
            <a:hlinkClick r:id="rId2" tooltip="&quot;Official seal of San Diego&quot;"/>
          </p:cNvPr>
          <p:cNvPicPr/>
          <p:nvPr/>
        </p:nvPicPr>
        <p:blipFill>
          <a:blip r:embed="rId3"/>
          <a:srcRect/>
          <a:stretch>
            <a:fillRect/>
          </a:stretch>
        </p:blipFill>
        <p:spPr bwMode="auto">
          <a:xfrm>
            <a:off x="2743200" y="3715961"/>
            <a:ext cx="1219200" cy="1143000"/>
          </a:xfrm>
          <a:prstGeom prst="rect">
            <a:avLst/>
          </a:prstGeom>
          <a:noFill/>
          <a:ln w="9525">
            <a:noFill/>
            <a:miter lim="800000"/>
            <a:headEnd/>
            <a:tailEnd/>
          </a:ln>
        </p:spPr>
      </p:pic>
      <p:pic>
        <p:nvPicPr>
          <p:cNvPr id="7" name="Picture 2" descr="http://upload.wikimedia.org/wikipedia/en/thumb/f/fa/MTS_Logo.svg/295px-MTS_Logo.svg.png"/>
          <p:cNvPicPr>
            <a:picLocks noChangeAspect="1" noChangeArrowheads="1"/>
          </p:cNvPicPr>
          <p:nvPr/>
        </p:nvPicPr>
        <p:blipFill>
          <a:blip r:embed="rId4"/>
          <a:srcRect/>
          <a:stretch>
            <a:fillRect/>
          </a:stretch>
        </p:blipFill>
        <p:spPr bwMode="auto">
          <a:xfrm>
            <a:off x="762000" y="3749298"/>
            <a:ext cx="1524000" cy="1203702"/>
          </a:xfrm>
          <a:prstGeom prst="rect">
            <a:avLst/>
          </a:prstGeom>
          <a:noFill/>
        </p:spPr>
      </p:pic>
      <p:pic>
        <p:nvPicPr>
          <p:cNvPr id="8" name="Picture 2" descr="File:Trolley Renewal.svg">
            <a:hlinkClick r:id="rId5"/>
          </p:cNvPr>
          <p:cNvPicPr>
            <a:picLocks noChangeAspect="1" noChangeArrowheads="1"/>
          </p:cNvPicPr>
          <p:nvPr/>
        </p:nvPicPr>
        <p:blipFill>
          <a:blip r:embed="rId6"/>
          <a:srcRect/>
          <a:stretch>
            <a:fillRect/>
          </a:stretch>
        </p:blipFill>
        <p:spPr bwMode="auto">
          <a:xfrm>
            <a:off x="2514600" y="2362200"/>
            <a:ext cx="1612638" cy="1114426"/>
          </a:xfrm>
          <a:prstGeom prst="rect">
            <a:avLst/>
          </a:prstGeom>
          <a:noFill/>
        </p:spPr>
      </p:pic>
      <p:pic>
        <p:nvPicPr>
          <p:cNvPr id="9" name="Picture 2" descr="http://gis.sandag.org/tficsr11/images2030/sandag_logo_page.gif"/>
          <p:cNvPicPr>
            <a:picLocks noChangeAspect="1" noChangeArrowheads="1"/>
          </p:cNvPicPr>
          <p:nvPr/>
        </p:nvPicPr>
        <p:blipFill>
          <a:blip r:embed="rId7"/>
          <a:srcRect/>
          <a:stretch>
            <a:fillRect/>
          </a:stretch>
        </p:blipFill>
        <p:spPr bwMode="auto">
          <a:xfrm>
            <a:off x="685800" y="2667000"/>
            <a:ext cx="1714500" cy="571501"/>
          </a:xfrm>
          <a:prstGeom prst="rect">
            <a:avLst/>
          </a:prstGeom>
          <a:noFill/>
        </p:spPr>
      </p:pic>
      <p:pic>
        <p:nvPicPr>
          <p:cNvPr id="10" name="Picture 2"/>
          <p:cNvPicPr>
            <a:picLocks noChangeAspect="1" noChangeArrowheads="1"/>
          </p:cNvPicPr>
          <p:nvPr/>
        </p:nvPicPr>
        <p:blipFill>
          <a:blip r:embed="rId8"/>
          <a:srcRect/>
          <a:stretch>
            <a:fillRect/>
          </a:stretch>
        </p:blipFill>
        <p:spPr bwMode="auto">
          <a:xfrm>
            <a:off x="4876800" y="2453898"/>
            <a:ext cx="3429000" cy="2590800"/>
          </a:xfrm>
          <a:prstGeom prst="rect">
            <a:avLst/>
          </a:prstGeom>
          <a:noFill/>
          <a:ln w="9525">
            <a:noFill/>
            <a:miter lim="800000"/>
            <a:headEnd/>
            <a:tailEnd/>
          </a:ln>
          <a:effectLst/>
        </p:spPr>
      </p:pic>
      <p:sp>
        <p:nvSpPr>
          <p:cNvPr id="11" name="Rectangle 10"/>
          <p:cNvSpPr/>
          <p:nvPr/>
        </p:nvSpPr>
        <p:spPr>
          <a:xfrm>
            <a:off x="685800" y="5334000"/>
            <a:ext cx="7620000" cy="892552"/>
          </a:xfrm>
          <a:prstGeom prst="rect">
            <a:avLst/>
          </a:prstGeom>
        </p:spPr>
        <p:txBody>
          <a:bodyPr wrap="square">
            <a:spAutoFit/>
          </a:bodyPr>
          <a:lstStyle/>
          <a:p>
            <a:pPr algn="ctr"/>
            <a:r>
              <a:rPr lang="en-US" sz="1100" dirty="0"/>
              <a:t>SANDAG, the San Diego Association of Governments, </a:t>
            </a:r>
            <a:r>
              <a:rPr lang="en-US" sz="1100" dirty="0" smtClean="0"/>
              <a:t> has developed the </a:t>
            </a:r>
            <a:r>
              <a:rPr lang="en-US" sz="1100" dirty="0"/>
              <a:t>Regional Comprehensive Plan (RCP) </a:t>
            </a:r>
            <a:r>
              <a:rPr lang="en-US" sz="1100" dirty="0" smtClean="0"/>
              <a:t>and its </a:t>
            </a:r>
            <a:r>
              <a:rPr lang="en-US" sz="1100" dirty="0"/>
              <a:t>Integrated Regional Infrastructure Strategy (IRIS</a:t>
            </a:r>
            <a:r>
              <a:rPr lang="en-US" sz="1100" dirty="0" smtClean="0"/>
              <a:t>), </a:t>
            </a:r>
            <a:r>
              <a:rPr lang="en-US" sz="1100" dirty="0"/>
              <a:t>to help achieve the goal of responding to population growth and creating a sustainable </a:t>
            </a:r>
            <a:r>
              <a:rPr lang="en-US" sz="1100" dirty="0" smtClean="0"/>
              <a:t>region.  Among  </a:t>
            </a:r>
            <a:r>
              <a:rPr lang="en-US" sz="1100" dirty="0"/>
              <a:t>important infrastructure </a:t>
            </a:r>
            <a:r>
              <a:rPr lang="en-US" sz="1100" dirty="0" smtClean="0"/>
              <a:t>areas, the IRIS focuses on </a:t>
            </a:r>
            <a:r>
              <a:rPr lang="en-US" sz="1100" b="1" dirty="0" smtClean="0"/>
              <a:t>Transportation </a:t>
            </a:r>
            <a:r>
              <a:rPr lang="en-US" sz="1100" dirty="0"/>
              <a:t>(airports, transit,</a:t>
            </a:r>
            <a:r>
              <a:rPr lang="en-US" sz="1100" b="1" dirty="0"/>
              <a:t> highways</a:t>
            </a:r>
            <a:r>
              <a:rPr lang="en-US" sz="1100" dirty="0" smtClean="0"/>
              <a:t>) and</a:t>
            </a:r>
            <a:r>
              <a:rPr lang="en-US" sz="1100" b="1" dirty="0" smtClean="0"/>
              <a:t> Energy Supply &amp; Delivery Systems.</a:t>
            </a:r>
            <a:endParaRPr lang="en-US" sz="1100" b="1" dirty="0"/>
          </a:p>
          <a:p>
            <a:endParaRPr lang="en-US" sz="800" dirty="0"/>
          </a:p>
        </p:txBody>
      </p:sp>
      <p:pic>
        <p:nvPicPr>
          <p:cNvPr id="13" name="Picture 12" descr="ROADSIDE SD LOGO.jpg"/>
          <p:cNvPicPr>
            <a:picLocks noChangeAspect="1"/>
          </p:cNvPicPr>
          <p:nvPr/>
        </p:nvPicPr>
        <p:blipFill>
          <a:blip r:embed="rId9" cstate="print"/>
          <a:stretch>
            <a:fillRect/>
          </a:stretch>
        </p:blipFill>
        <p:spPr>
          <a:xfrm>
            <a:off x="3505200" y="228600"/>
            <a:ext cx="1981200" cy="260855"/>
          </a:xfrm>
          <a:prstGeom prst="rect">
            <a:avLst/>
          </a:prstGeom>
        </p:spPr>
      </p:pic>
      <p:sp>
        <p:nvSpPr>
          <p:cNvPr id="12" name="Title 1"/>
          <p:cNvSpPr>
            <a:spLocks noGrp="1"/>
          </p:cNvSpPr>
          <p:nvPr>
            <p:ph type="title"/>
          </p:nvPr>
        </p:nvSpPr>
        <p:spPr>
          <a:xfrm>
            <a:off x="301752" y="228600"/>
            <a:ext cx="8534400" cy="758952"/>
          </a:xfrm>
        </p:spPr>
        <p:txBody>
          <a:bodyPr>
            <a:normAutofit/>
          </a:bodyPr>
          <a:lstStyle/>
          <a:p>
            <a:r>
              <a:rPr lang="en-US" sz="2400" dirty="0" smtClean="0"/>
              <a:t>Why?</a:t>
            </a:r>
            <a:endParaRPr lang="en-US" sz="2400" dirty="0"/>
          </a:p>
        </p:txBody>
      </p:sp>
    </p:spTree>
    <p:extLst>
      <p:ext uri="{BB962C8B-B14F-4D97-AF65-F5344CB8AC3E}">
        <p14:creationId xmlns:p14="http://schemas.microsoft.com/office/powerpoint/2010/main" val="795437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05200" y="2514600"/>
            <a:ext cx="4953000" cy="2743200"/>
          </a:xfrm>
        </p:spPr>
        <p:txBody>
          <a:bodyPr>
            <a:normAutofit fontScale="47500" lnSpcReduction="20000"/>
          </a:bodyPr>
          <a:lstStyle/>
          <a:p>
            <a:pPr>
              <a:buNone/>
            </a:pPr>
            <a:r>
              <a:rPr lang="en-US" sz="3400" b="1" dirty="0" smtClean="0"/>
              <a:t>	Roadside Sun Diego</a:t>
            </a:r>
            <a:r>
              <a:rPr lang="en-US" sz="3400" dirty="0" smtClean="0"/>
              <a:t>:  </a:t>
            </a:r>
            <a:r>
              <a:rPr lang="en-US" sz="3400" dirty="0" smtClean="0"/>
              <a:t>A </a:t>
            </a:r>
            <a:r>
              <a:rPr lang="en-US" sz="3400" dirty="0" smtClean="0"/>
              <a:t>public/private </a:t>
            </a:r>
            <a:r>
              <a:rPr lang="en-US" sz="3400" dirty="0"/>
              <a:t>solar photovoltaic (PV) infrastructure project that will generate clean energy along San Diego trolley-lines and highway walls, medians and right-of-ways</a:t>
            </a:r>
            <a:r>
              <a:rPr lang="en-US" sz="3400" dirty="0" smtClean="0"/>
              <a:t>.   It will be t</a:t>
            </a:r>
            <a:r>
              <a:rPr lang="en-US" sz="3400" dirty="0" smtClean="0"/>
              <a:t>he </a:t>
            </a:r>
            <a:r>
              <a:rPr lang="en-US" sz="3400" b="1" dirty="0" smtClean="0"/>
              <a:t>first</a:t>
            </a:r>
            <a:r>
              <a:rPr lang="en-US" sz="3400" dirty="0" smtClean="0"/>
              <a:t> and only </a:t>
            </a:r>
            <a:r>
              <a:rPr lang="en-US" sz="3400" b="1" dirty="0" smtClean="0"/>
              <a:t>road-side </a:t>
            </a:r>
            <a:r>
              <a:rPr lang="en-US" sz="3400" dirty="0" smtClean="0"/>
              <a:t>solar project in California. </a:t>
            </a:r>
            <a:endParaRPr lang="en-US" sz="3400" dirty="0" smtClean="0"/>
          </a:p>
          <a:p>
            <a:pPr>
              <a:buNone/>
            </a:pPr>
            <a:r>
              <a:rPr lang="en-US" sz="3400" dirty="0" smtClean="0"/>
              <a:t> </a:t>
            </a:r>
            <a:endParaRPr lang="en-US" dirty="0" smtClean="0"/>
          </a:p>
          <a:p>
            <a:pPr lvl="3">
              <a:buFont typeface="Wingdings" pitchFamily="2" charset="2"/>
              <a:buChar char="q"/>
            </a:pPr>
            <a:r>
              <a:rPr lang="en-US" sz="3300" b="1" dirty="0" smtClean="0"/>
              <a:t>Phase 1</a:t>
            </a:r>
            <a:r>
              <a:rPr lang="en-US" sz="3300" dirty="0" smtClean="0"/>
              <a:t>: Trolley-line PV project</a:t>
            </a:r>
          </a:p>
          <a:p>
            <a:pPr lvl="3">
              <a:buFont typeface="Wingdings" pitchFamily="2" charset="2"/>
              <a:buChar char="q"/>
            </a:pPr>
            <a:r>
              <a:rPr lang="en-US" sz="3300" b="1" dirty="0" smtClean="0"/>
              <a:t>Phase 2</a:t>
            </a:r>
            <a:r>
              <a:rPr lang="en-US" sz="3300" dirty="0" smtClean="0"/>
              <a:t>: Highway PV project</a:t>
            </a:r>
          </a:p>
          <a:p>
            <a:pPr lvl="2">
              <a:buFont typeface="Wingdings" pitchFamily="2" charset="2"/>
              <a:buChar char="q"/>
            </a:pPr>
            <a:endParaRPr lang="en-US" sz="3300" dirty="0" smtClean="0"/>
          </a:p>
          <a:p>
            <a:pPr>
              <a:buNone/>
            </a:pPr>
            <a:r>
              <a:rPr lang="en-US" dirty="0" smtClean="0"/>
              <a:t> </a:t>
            </a:r>
          </a:p>
        </p:txBody>
      </p:sp>
      <p:pic>
        <p:nvPicPr>
          <p:cNvPr id="5" name="Picture 4" descr="Option I with poster background.jpg"/>
          <p:cNvPicPr>
            <a:picLocks noChangeAspect="1"/>
          </p:cNvPicPr>
          <p:nvPr/>
        </p:nvPicPr>
        <p:blipFill>
          <a:blip r:embed="rId2"/>
          <a:stretch>
            <a:fillRect/>
          </a:stretch>
        </p:blipFill>
        <p:spPr>
          <a:xfrm>
            <a:off x="533400" y="1676400"/>
            <a:ext cx="2590800" cy="18625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p:cNvSpPr txBox="1"/>
          <p:nvPr/>
        </p:nvSpPr>
        <p:spPr>
          <a:xfrm>
            <a:off x="685800" y="3581400"/>
            <a:ext cx="2514600" cy="276999"/>
          </a:xfrm>
          <a:prstGeom prst="rect">
            <a:avLst/>
          </a:prstGeom>
          <a:noFill/>
        </p:spPr>
        <p:txBody>
          <a:bodyPr wrap="square" rtlCol="0">
            <a:spAutoFit/>
          </a:bodyPr>
          <a:lstStyle/>
          <a:p>
            <a:r>
              <a:rPr lang="en-US" sz="1200" dirty="0" smtClean="0"/>
              <a:t>Phase 1: Trolley–line PV project</a:t>
            </a:r>
            <a:endParaRPr lang="en-US" sz="1200" dirty="0"/>
          </a:p>
        </p:txBody>
      </p:sp>
      <p:sp>
        <p:nvSpPr>
          <p:cNvPr id="8" name="TextBox 7"/>
          <p:cNvSpPr txBox="1"/>
          <p:nvPr/>
        </p:nvSpPr>
        <p:spPr>
          <a:xfrm>
            <a:off x="228600" y="5867400"/>
            <a:ext cx="3276600" cy="276999"/>
          </a:xfrm>
          <a:prstGeom prst="rect">
            <a:avLst/>
          </a:prstGeom>
          <a:noFill/>
        </p:spPr>
        <p:txBody>
          <a:bodyPr wrap="square" rtlCol="0">
            <a:spAutoFit/>
          </a:bodyPr>
          <a:lstStyle/>
          <a:p>
            <a:pPr algn="ctr"/>
            <a:r>
              <a:rPr lang="en-US" sz="1200" dirty="0" smtClean="0"/>
              <a:t>Phase 2: Highway PV project</a:t>
            </a:r>
            <a:endParaRPr lang="en-US" sz="1200" dirty="0"/>
          </a:p>
        </p:txBody>
      </p:sp>
      <p:pic>
        <p:nvPicPr>
          <p:cNvPr id="9" name="Picture 8" descr="Highway PV concept art.jpg"/>
          <p:cNvPicPr>
            <a:picLocks noChangeAspect="1"/>
          </p:cNvPicPr>
          <p:nvPr/>
        </p:nvPicPr>
        <p:blipFill>
          <a:blip r:embed="rId3" cstate="print"/>
          <a:stretch>
            <a:fillRect/>
          </a:stretch>
        </p:blipFill>
        <p:spPr>
          <a:xfrm>
            <a:off x="533400" y="3962400"/>
            <a:ext cx="2590800" cy="1828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Title 1"/>
          <p:cNvSpPr txBox="1">
            <a:spLocks/>
          </p:cNvSpPr>
          <p:nvPr/>
        </p:nvSpPr>
        <p:spPr>
          <a:xfrm>
            <a:off x="381000"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400" dirty="0" smtClean="0"/>
              <a:t>What is Roadside Sun Diego?</a:t>
            </a:r>
            <a:endParaRPr lang="en-US" sz="2400" dirty="0"/>
          </a:p>
        </p:txBody>
      </p:sp>
      <p:pic>
        <p:nvPicPr>
          <p:cNvPr id="12" name="Picture 11" descr="ROADSIDE SD LOGO.jpg"/>
          <p:cNvPicPr>
            <a:picLocks noChangeAspect="1"/>
          </p:cNvPicPr>
          <p:nvPr/>
        </p:nvPicPr>
        <p:blipFill>
          <a:blip r:embed="rId4" cstate="print"/>
          <a:stretch>
            <a:fillRect/>
          </a:stretch>
        </p:blipFill>
        <p:spPr>
          <a:xfrm>
            <a:off x="3505200" y="228600"/>
            <a:ext cx="1981200" cy="2608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20656"/>
    </mc:Choice>
    <mc:Fallback xmlns="">
      <p:transition advTm="2065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onset.freedom.com/ocregister/gallery/m0quvm-b78926216z.120120311163247000g3b164o59.2.jpg"/>
          <p:cNvPicPr>
            <a:picLocks noChangeAspect="1" noChangeArrowheads="1"/>
          </p:cNvPicPr>
          <p:nvPr/>
        </p:nvPicPr>
        <p:blipFill>
          <a:blip r:embed="rId2"/>
          <a:srcRect/>
          <a:stretch>
            <a:fillRect/>
          </a:stretch>
        </p:blipFill>
        <p:spPr bwMode="auto">
          <a:xfrm>
            <a:off x="1066800" y="2895600"/>
            <a:ext cx="3234522" cy="2428876"/>
          </a:xfrm>
          <a:prstGeom prst="rect">
            <a:avLst/>
          </a:prstGeom>
          <a:noFill/>
        </p:spPr>
      </p:pic>
      <p:pic>
        <p:nvPicPr>
          <p:cNvPr id="19460" name="Picture 4" descr="https://encrypted-tbn3.google.com/images?q=tbn:ANd9GcTbHe9L7QcbWMlXcf0E0NBwoL8v10FNSvzIxBZn8h91h0j-mrO3"/>
          <p:cNvPicPr>
            <a:picLocks noChangeAspect="1" noChangeArrowheads="1"/>
          </p:cNvPicPr>
          <p:nvPr/>
        </p:nvPicPr>
        <p:blipFill>
          <a:blip r:embed="rId3"/>
          <a:srcRect/>
          <a:stretch>
            <a:fillRect/>
          </a:stretch>
        </p:blipFill>
        <p:spPr bwMode="auto">
          <a:xfrm>
            <a:off x="4800600" y="3048000"/>
            <a:ext cx="2975629" cy="2228851"/>
          </a:xfrm>
          <a:prstGeom prst="rect">
            <a:avLst/>
          </a:prstGeom>
          <a:noFill/>
        </p:spPr>
      </p:pic>
      <p:sp>
        <p:nvSpPr>
          <p:cNvPr id="6" name="TextBox 5"/>
          <p:cNvSpPr txBox="1"/>
          <p:nvPr/>
        </p:nvSpPr>
        <p:spPr>
          <a:xfrm>
            <a:off x="1066800" y="5486400"/>
            <a:ext cx="7010400" cy="646331"/>
          </a:xfrm>
          <a:prstGeom prst="rect">
            <a:avLst/>
          </a:prstGeom>
          <a:noFill/>
        </p:spPr>
        <p:txBody>
          <a:bodyPr wrap="square" rtlCol="0">
            <a:spAutoFit/>
          </a:bodyPr>
          <a:lstStyle/>
          <a:p>
            <a:pPr algn="ctr"/>
            <a:r>
              <a:rPr lang="en-US" dirty="0" smtClean="0"/>
              <a:t>Questions about the San </a:t>
            </a:r>
            <a:r>
              <a:rPr lang="en-US" dirty="0" smtClean="0"/>
              <a:t>Onofre</a:t>
            </a:r>
            <a:r>
              <a:rPr lang="en-US" dirty="0" smtClean="0"/>
              <a:t> Nuclear Energy Generation Station’s integrity have lead to public protest.</a:t>
            </a:r>
            <a:endParaRPr lang="en-US" dirty="0"/>
          </a:p>
        </p:txBody>
      </p:sp>
      <p:sp>
        <p:nvSpPr>
          <p:cNvPr id="7" name="Title 1"/>
          <p:cNvSpPr txBox="1">
            <a:spLocks/>
          </p:cNvSpPr>
          <p:nvPr/>
        </p:nvSpPr>
        <p:spPr>
          <a:xfrm>
            <a:off x="533400" y="1143000"/>
            <a:ext cx="8229600" cy="1143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accent3">
                    <a:shade val="75000"/>
                  </a:schemeClr>
                </a:solidFill>
                <a:effectLst/>
                <a:uLnTx/>
                <a:uFillTx/>
                <a:latin typeface="+mj-lt"/>
                <a:ea typeface="+mj-ea"/>
                <a:cs typeface="+mj-cs"/>
              </a:rPr>
              <a:t/>
            </a:r>
            <a:br>
              <a:rPr kumimoji="0" lang="en-US" sz="3300" b="0" i="0" u="none" strike="noStrike" kern="1200" cap="none" spc="0" normalizeH="0" baseline="0" noProof="0" dirty="0" smtClean="0">
                <a:ln>
                  <a:noFill/>
                </a:ln>
                <a:solidFill>
                  <a:schemeClr val="accent3">
                    <a:shade val="75000"/>
                  </a:schemeClr>
                </a:solidFill>
                <a:effectLst/>
                <a:uLnTx/>
                <a:uFillTx/>
                <a:latin typeface="+mj-lt"/>
                <a:ea typeface="+mj-ea"/>
                <a:cs typeface="+mj-cs"/>
              </a:rPr>
            </a:br>
            <a:r>
              <a:rPr kumimoji="0" lang="en-US" sz="3300" b="0" i="0" u="none" strike="noStrike" kern="1200" cap="none" spc="0" normalizeH="0" baseline="0" noProof="0" dirty="0" smtClean="0">
                <a:ln>
                  <a:noFill/>
                </a:ln>
                <a:solidFill>
                  <a:schemeClr val="accent3">
                    <a:shade val="75000"/>
                  </a:schemeClr>
                </a:solidFill>
                <a:effectLst/>
                <a:uLnTx/>
                <a:uFillTx/>
                <a:latin typeface="+mj-lt"/>
                <a:ea typeface="+mj-ea"/>
                <a:cs typeface="+mj-cs"/>
              </a:rPr>
              <a:t>Alternative to nuclear energy</a:t>
            </a:r>
            <a:endParaRPr kumimoji="0" lang="en-US"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pic>
        <p:nvPicPr>
          <p:cNvPr id="11" name="Picture 10" descr="ROADSIDE SD LOGO.jpg"/>
          <p:cNvPicPr>
            <a:picLocks noChangeAspect="1"/>
          </p:cNvPicPr>
          <p:nvPr/>
        </p:nvPicPr>
        <p:blipFill>
          <a:blip r:embed="rId4" cstate="print"/>
          <a:stretch>
            <a:fillRect/>
          </a:stretch>
        </p:blipFill>
        <p:spPr>
          <a:xfrm>
            <a:off x="3581400" y="228600"/>
            <a:ext cx="1981200" cy="260855"/>
          </a:xfrm>
          <a:prstGeom prst="rect">
            <a:avLst/>
          </a:prstGeom>
        </p:spPr>
      </p:pic>
      <p:sp>
        <p:nvSpPr>
          <p:cNvPr id="12" name="Title 1"/>
          <p:cNvSpPr txBox="1">
            <a:spLocks/>
          </p:cNvSpPr>
          <p:nvPr/>
        </p:nvSpPr>
        <p:spPr>
          <a:xfrm>
            <a:off x="304800"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2400" dirty="0" smtClean="0"/>
              <a:t>Why?</a:t>
            </a:r>
            <a:endParaRPr lang="en-US" sz="2400" dirty="0"/>
          </a:p>
        </p:txBody>
      </p:sp>
    </p:spTree>
    <p:extLst>
      <p:ext uri="{BB962C8B-B14F-4D97-AF65-F5344CB8AC3E}">
        <p14:creationId xmlns:p14="http://schemas.microsoft.com/office/powerpoint/2010/main" val="298447326"/>
      </p:ext>
    </p:extLst>
  </p:cSld>
  <p:clrMapOvr>
    <a:masterClrMapping/>
  </p:clrMapOvr>
  <p:transition advTm="8844"/>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2400" dirty="0" smtClean="0"/>
              <a:t>How?</a:t>
            </a:r>
            <a:endParaRPr lang="en-US" sz="2400" dirty="0"/>
          </a:p>
        </p:txBody>
      </p:sp>
      <p:sp>
        <p:nvSpPr>
          <p:cNvPr id="5" name="Content Placeholder 4"/>
          <p:cNvSpPr>
            <a:spLocks noGrp="1"/>
          </p:cNvSpPr>
          <p:nvPr>
            <p:ph sz="quarter" idx="1"/>
          </p:nvPr>
        </p:nvSpPr>
        <p:spPr>
          <a:xfrm>
            <a:off x="5023786" y="1752600"/>
            <a:ext cx="3909060" cy="4339650"/>
          </a:xfrm>
          <a:prstGeom prst="rect">
            <a:avLst/>
          </a:prstGeom>
        </p:spPr>
        <p:txBody>
          <a:bodyPr wrap="square">
            <a:spAutoFit/>
          </a:bodyPr>
          <a:lstStyle/>
          <a:p>
            <a:pPr marL="0" indent="0" algn="ctr">
              <a:buNone/>
            </a:pPr>
            <a:r>
              <a:rPr lang="en-US" sz="1200" b="1" dirty="0"/>
              <a:t>T</a:t>
            </a:r>
            <a:r>
              <a:rPr lang="en-US" sz="1200" b="1" dirty="0" smtClean="0"/>
              <a:t>hrough this arrangement…</a:t>
            </a:r>
            <a:endParaRPr lang="en-US" sz="1200" b="1" dirty="0"/>
          </a:p>
          <a:p>
            <a:pPr marL="0" indent="0" algn="ctr">
              <a:buNone/>
            </a:pPr>
            <a:endParaRPr lang="en-US" sz="1200" b="1" dirty="0" smtClean="0"/>
          </a:p>
          <a:p>
            <a:pPr marL="0" indent="0" algn="ctr">
              <a:buNone/>
            </a:pPr>
            <a:endParaRPr lang="en-US" sz="1200" b="1" dirty="0"/>
          </a:p>
          <a:p>
            <a:pPr marL="0" indent="0" algn="ctr">
              <a:buNone/>
            </a:pPr>
            <a:endParaRPr lang="en-US" sz="1200" b="1" dirty="0" smtClean="0"/>
          </a:p>
          <a:p>
            <a:pPr marL="0" indent="0" algn="ctr">
              <a:buNone/>
            </a:pPr>
            <a:endParaRPr lang="en-US" sz="1200" b="1" dirty="0"/>
          </a:p>
          <a:p>
            <a:pPr marL="0" indent="0" algn="ctr">
              <a:buNone/>
            </a:pPr>
            <a:endParaRPr lang="en-US" sz="1200" b="1" dirty="0"/>
          </a:p>
          <a:p>
            <a:pPr marL="0" indent="0" algn="ctr">
              <a:buNone/>
            </a:pPr>
            <a:endParaRPr lang="en-US" sz="1200" b="1" dirty="0" smtClean="0"/>
          </a:p>
          <a:p>
            <a:pPr marL="0" indent="0" algn="ctr">
              <a:buNone/>
            </a:pPr>
            <a:endParaRPr lang="en-US" sz="1200" b="1" dirty="0"/>
          </a:p>
          <a:p>
            <a:pPr marL="0" indent="0" algn="ctr">
              <a:buNone/>
            </a:pPr>
            <a:endParaRPr lang="en-US" sz="1200" b="1" dirty="0" smtClean="0"/>
          </a:p>
          <a:p>
            <a:pPr marL="0" indent="0" algn="ctr">
              <a:buNone/>
            </a:pPr>
            <a:endParaRPr lang="en-US" sz="1200" b="1" dirty="0"/>
          </a:p>
          <a:p>
            <a:pPr marL="0" indent="0" algn="ctr">
              <a:buNone/>
            </a:pPr>
            <a:endParaRPr lang="en-US" sz="1200" b="1" dirty="0" smtClean="0"/>
          </a:p>
          <a:p>
            <a:pPr marL="0" indent="0" algn="ctr">
              <a:buNone/>
            </a:pPr>
            <a:endParaRPr lang="en-US" sz="1200" b="1" dirty="0"/>
          </a:p>
          <a:p>
            <a:pPr marL="0" indent="0" algn="ctr">
              <a:buNone/>
            </a:pPr>
            <a:endParaRPr lang="en-US" sz="1200" b="1" dirty="0" smtClean="0"/>
          </a:p>
          <a:p>
            <a:pPr marL="0" indent="0" algn="ctr">
              <a:buNone/>
            </a:pPr>
            <a:endParaRPr lang="en-US" sz="1200" b="1" dirty="0" smtClean="0"/>
          </a:p>
          <a:p>
            <a:pPr marL="0" indent="0" algn="ctr">
              <a:buNone/>
            </a:pPr>
            <a:endParaRPr lang="en-US" sz="1200" b="1" dirty="0" smtClean="0"/>
          </a:p>
          <a:p>
            <a:pPr marL="0" indent="0" algn="ctr">
              <a:buNone/>
            </a:pPr>
            <a:r>
              <a:rPr lang="en-US" sz="1200" b="1" dirty="0" smtClean="0"/>
              <a:t>a </a:t>
            </a:r>
            <a:r>
              <a:rPr lang="en-US" sz="1200" b="1" dirty="0"/>
              <a:t>private sector </a:t>
            </a:r>
            <a:r>
              <a:rPr lang="en-US" sz="1200" b="1" dirty="0" smtClean="0"/>
              <a:t>partner could </a:t>
            </a:r>
            <a:r>
              <a:rPr lang="en-US" sz="1200" b="1" i="1" dirty="0" smtClean="0">
                <a:solidFill>
                  <a:schemeClr val="accent1">
                    <a:lumMod val="75000"/>
                  </a:schemeClr>
                </a:solidFill>
              </a:rPr>
              <a:t>receive </a:t>
            </a:r>
            <a:r>
              <a:rPr lang="en-US" sz="1200" b="1" i="1" dirty="0">
                <a:solidFill>
                  <a:schemeClr val="accent1">
                    <a:lumMod val="75000"/>
                  </a:schemeClr>
                </a:solidFill>
              </a:rPr>
              <a:t>revenue from electricity sales</a:t>
            </a:r>
            <a:r>
              <a:rPr lang="en-US" sz="1200" b="1" dirty="0"/>
              <a:t> to the host agency and </a:t>
            </a:r>
            <a:r>
              <a:rPr lang="en-US" sz="1200" b="1" i="1" dirty="0" smtClean="0">
                <a:solidFill>
                  <a:schemeClr val="accent1">
                    <a:lumMod val="75000"/>
                  </a:schemeClr>
                </a:solidFill>
              </a:rPr>
              <a:t>capture </a:t>
            </a:r>
            <a:r>
              <a:rPr lang="en-US" sz="1200" b="1" i="1" dirty="0">
                <a:solidFill>
                  <a:schemeClr val="accent1">
                    <a:lumMod val="75000"/>
                  </a:schemeClr>
                </a:solidFill>
              </a:rPr>
              <a:t>the tax benefits and financial incentives</a:t>
            </a:r>
            <a:r>
              <a:rPr lang="en-US" sz="1200" b="1" dirty="0"/>
              <a:t> made available from developing the </a:t>
            </a:r>
            <a:r>
              <a:rPr lang="en-US" sz="1200" b="1" dirty="0" smtClean="0"/>
              <a:t>project.</a:t>
            </a:r>
          </a:p>
        </p:txBody>
      </p:sp>
      <p:sp>
        <p:nvSpPr>
          <p:cNvPr id="7" name="Content Placeholder 4"/>
          <p:cNvSpPr txBox="1">
            <a:spLocks/>
          </p:cNvSpPr>
          <p:nvPr/>
        </p:nvSpPr>
        <p:spPr>
          <a:xfrm>
            <a:off x="225552" y="1679448"/>
            <a:ext cx="4117848" cy="4708981"/>
          </a:xfrm>
          <a:prstGeom prst="rect">
            <a:avLst/>
          </a:prstGeom>
        </p:spPr>
        <p:txBody>
          <a:bodyPr vert="horz" wrap="square">
            <a:sp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1200" b="1" dirty="0"/>
              <a:t>T</a:t>
            </a:r>
            <a:r>
              <a:rPr lang="en-US" sz="1200" b="1" dirty="0" smtClean="0"/>
              <a:t>hrough a public/private partnership and a Power Purchase Agreement (PPA) …</a:t>
            </a:r>
          </a:p>
          <a:p>
            <a:pPr marL="0" indent="0" algn="ctr">
              <a:buFont typeface="Wingdings 2"/>
              <a:buNone/>
            </a:pPr>
            <a:endParaRPr lang="en-US" sz="1200" b="1" dirty="0"/>
          </a:p>
          <a:p>
            <a:pPr marL="0" indent="0" algn="ctr">
              <a:buFont typeface="Wingdings 2"/>
              <a:buNone/>
            </a:pPr>
            <a:endParaRPr lang="en-US" sz="1200" b="1" dirty="0" smtClean="0"/>
          </a:p>
          <a:p>
            <a:pPr marL="0" indent="0" algn="ctr">
              <a:buFont typeface="Wingdings 2"/>
              <a:buNone/>
            </a:pPr>
            <a:endParaRPr lang="en-US" sz="1200" b="1" dirty="0"/>
          </a:p>
          <a:p>
            <a:pPr marL="0" indent="0" algn="ctr">
              <a:buFont typeface="Wingdings 2"/>
              <a:buNone/>
            </a:pPr>
            <a:endParaRPr lang="en-US" sz="1200" b="1" dirty="0" smtClean="0"/>
          </a:p>
          <a:p>
            <a:pPr marL="0" indent="0" algn="ctr">
              <a:buFont typeface="Wingdings 2"/>
              <a:buNone/>
            </a:pPr>
            <a:endParaRPr lang="en-US" sz="1200" b="1" dirty="0"/>
          </a:p>
          <a:p>
            <a:pPr marL="0" indent="0" algn="ctr">
              <a:buFont typeface="Wingdings 2"/>
              <a:buNone/>
            </a:pPr>
            <a:endParaRPr lang="en-US" sz="1200" b="1" dirty="0" smtClean="0"/>
          </a:p>
          <a:p>
            <a:pPr marL="0" indent="0" algn="ctr">
              <a:buFont typeface="Wingdings 2"/>
              <a:buNone/>
            </a:pPr>
            <a:endParaRPr lang="en-US" sz="1200" b="1" dirty="0"/>
          </a:p>
          <a:p>
            <a:pPr marL="0" indent="0" algn="ctr">
              <a:buFont typeface="Wingdings 2"/>
              <a:buNone/>
            </a:pPr>
            <a:endParaRPr lang="en-US" sz="1200" b="1" dirty="0" smtClean="0"/>
          </a:p>
          <a:p>
            <a:pPr marL="0" indent="0" algn="ctr">
              <a:buFont typeface="Wingdings 2"/>
              <a:buNone/>
            </a:pPr>
            <a:endParaRPr lang="en-US" sz="1200" b="1" dirty="0"/>
          </a:p>
          <a:p>
            <a:pPr marL="0" indent="0" algn="ctr">
              <a:buFont typeface="Wingdings 2"/>
              <a:buNone/>
            </a:pPr>
            <a:endParaRPr lang="en-US" sz="1200" b="1" dirty="0" smtClean="0"/>
          </a:p>
          <a:p>
            <a:pPr marL="0" indent="0" algn="ctr">
              <a:buFont typeface="Wingdings 2"/>
              <a:buNone/>
            </a:pPr>
            <a:endParaRPr lang="en-US" sz="1200" b="1" dirty="0"/>
          </a:p>
          <a:p>
            <a:pPr marL="0" indent="0" algn="ctr">
              <a:buFont typeface="Wingdings 2"/>
              <a:buNone/>
            </a:pPr>
            <a:endParaRPr lang="en-US" sz="1200" b="1" dirty="0" smtClean="0"/>
          </a:p>
          <a:p>
            <a:pPr marL="0" indent="0" algn="ctr">
              <a:buFont typeface="Wingdings 2"/>
              <a:buNone/>
            </a:pPr>
            <a:endParaRPr lang="en-US" sz="1200" b="1" dirty="0"/>
          </a:p>
          <a:p>
            <a:pPr marL="0" indent="0" algn="ctr">
              <a:buFont typeface="Wingdings 2"/>
              <a:buNone/>
            </a:pPr>
            <a:endParaRPr lang="en-US" sz="1200" b="1" dirty="0"/>
          </a:p>
          <a:p>
            <a:pPr marL="0" indent="0" algn="ctr">
              <a:buFont typeface="Wingdings 2"/>
              <a:buNone/>
            </a:pPr>
            <a:r>
              <a:rPr lang="en-US" sz="1200" b="1" dirty="0" smtClean="0"/>
              <a:t>a host agency could </a:t>
            </a:r>
            <a:r>
              <a:rPr lang="en-US" sz="1200" b="1" i="1" dirty="0" smtClean="0">
                <a:solidFill>
                  <a:schemeClr val="accent1">
                    <a:lumMod val="75000"/>
                  </a:schemeClr>
                </a:solidFill>
              </a:rPr>
              <a:t>avoid upfront capital investment and ongoing operating and maintenance responsibilities</a:t>
            </a:r>
            <a:r>
              <a:rPr lang="en-US" sz="1200" b="1" i="1" dirty="0" smtClean="0"/>
              <a:t> </a:t>
            </a:r>
            <a:r>
              <a:rPr lang="en-US" sz="1200" b="1" dirty="0" smtClean="0"/>
              <a:t>while </a:t>
            </a:r>
            <a:r>
              <a:rPr lang="en-US" sz="1200" b="1" dirty="0" smtClean="0">
                <a:solidFill>
                  <a:schemeClr val="accent1">
                    <a:lumMod val="75000"/>
                  </a:schemeClr>
                </a:solidFill>
              </a:rPr>
              <a:t>securing a </a:t>
            </a:r>
            <a:r>
              <a:rPr lang="en-US" sz="1200" b="1" i="1" dirty="0" smtClean="0">
                <a:solidFill>
                  <a:schemeClr val="accent1">
                    <a:lumMod val="75000"/>
                  </a:schemeClr>
                </a:solidFill>
              </a:rPr>
              <a:t>long-term, predictable</a:t>
            </a:r>
            <a:r>
              <a:rPr lang="en-US" sz="1200" b="1" i="1" dirty="0" smtClean="0"/>
              <a:t> </a:t>
            </a:r>
            <a:r>
              <a:rPr lang="en-US" sz="1200" b="1" i="1" dirty="0" smtClean="0">
                <a:solidFill>
                  <a:schemeClr val="accent1">
                    <a:lumMod val="75000"/>
                  </a:schemeClr>
                </a:solidFill>
              </a:rPr>
              <a:t>price</a:t>
            </a:r>
            <a:r>
              <a:rPr lang="en-US" sz="1200" b="1" dirty="0" smtClean="0"/>
              <a:t> for electricity, often initially at a price </a:t>
            </a:r>
            <a:r>
              <a:rPr lang="en-US" sz="1200" b="1" i="1" dirty="0" smtClean="0">
                <a:solidFill>
                  <a:schemeClr val="accent1">
                    <a:lumMod val="75000"/>
                  </a:schemeClr>
                </a:solidFill>
              </a:rPr>
              <a:t>lower than current utility rates</a:t>
            </a:r>
            <a:r>
              <a:rPr lang="en-US" sz="1200" b="1" dirty="0"/>
              <a:t>.</a:t>
            </a:r>
            <a:endParaRPr lang="en-US" sz="1200" b="1" dirty="0" smtClean="0"/>
          </a:p>
        </p:txBody>
      </p:sp>
      <p:pic>
        <p:nvPicPr>
          <p:cNvPr id="8" name="Picture 2" descr="https://encrypted-tbn1.google.com/images?q=tbn:ANd9GcSwfcBsQnZZhsck5pOy_XBEiMlqmS0j5nMab28xKNg6t7CbB2gv"/>
          <p:cNvPicPr>
            <a:picLocks noChangeAspect="1" noChangeArrowheads="1"/>
          </p:cNvPicPr>
          <p:nvPr/>
        </p:nvPicPr>
        <p:blipFill rotWithShape="1">
          <a:blip r:embed="rId2"/>
          <a:srcRect l="4953" t="5438" r="3870" b="7894"/>
          <a:stretch/>
        </p:blipFill>
        <p:spPr bwMode="auto">
          <a:xfrm>
            <a:off x="5562600" y="2494808"/>
            <a:ext cx="2834640" cy="23774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2" descr="https://encrypted-tbn1.google.com/images?q=tbn:ANd9GcTNP2rzfujrHinJgPd4PjJKL-0Byr5R1zQfsLdn7uDhuHC42GL3Ig"/>
          <p:cNvPicPr>
            <a:picLocks noChangeAspect="1" noChangeArrowheads="1"/>
          </p:cNvPicPr>
          <p:nvPr/>
        </p:nvPicPr>
        <p:blipFill>
          <a:blip r:embed="rId3"/>
          <a:srcRect/>
          <a:stretch>
            <a:fillRect/>
          </a:stretch>
        </p:blipFill>
        <p:spPr bwMode="auto">
          <a:xfrm>
            <a:off x="807534" y="2514600"/>
            <a:ext cx="2953883" cy="23576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ROADSIDE SD LOGO.jpg"/>
          <p:cNvPicPr>
            <a:picLocks noChangeAspect="1"/>
          </p:cNvPicPr>
          <p:nvPr/>
        </p:nvPicPr>
        <p:blipFill>
          <a:blip r:embed="rId4" cstate="print"/>
          <a:stretch>
            <a:fillRect/>
          </a:stretch>
        </p:blipFill>
        <p:spPr>
          <a:xfrm>
            <a:off x="3505200" y="228600"/>
            <a:ext cx="1981200" cy="260855"/>
          </a:xfrm>
          <a:prstGeom prst="rect">
            <a:avLst/>
          </a:prstGeom>
        </p:spPr>
      </p:pic>
    </p:spTree>
    <p:extLst>
      <p:ext uri="{BB962C8B-B14F-4D97-AF65-F5344CB8AC3E}">
        <p14:creationId xmlns:p14="http://schemas.microsoft.com/office/powerpoint/2010/main" val="317415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1752600"/>
            <a:ext cx="5840259" cy="523220"/>
          </a:xfrm>
          <a:prstGeom prst="rect">
            <a:avLst/>
          </a:prstGeom>
        </p:spPr>
        <p:txBody>
          <a:bodyPr wrap="square">
            <a:spAutoFit/>
          </a:bodyPr>
          <a:lstStyle/>
          <a:p>
            <a:pPr algn="ctr"/>
            <a:r>
              <a:rPr lang="en-US" sz="1400" b="1" dirty="0" smtClean="0"/>
              <a:t>Well-established federal and </a:t>
            </a:r>
            <a:r>
              <a:rPr lang="en-US" sz="1400" b="1" dirty="0" smtClean="0"/>
              <a:t> state </a:t>
            </a:r>
            <a:r>
              <a:rPr lang="en-US" sz="1400" b="1" dirty="0" smtClean="0"/>
              <a:t>incentives to fund such a solution…</a:t>
            </a:r>
          </a:p>
        </p:txBody>
      </p:sp>
      <p:sp>
        <p:nvSpPr>
          <p:cNvPr id="7" name="Content Placeholder 2"/>
          <p:cNvSpPr>
            <a:spLocks noGrp="1"/>
          </p:cNvSpPr>
          <p:nvPr>
            <p:ph sz="quarter" idx="1"/>
          </p:nvPr>
        </p:nvSpPr>
        <p:spPr>
          <a:xfrm>
            <a:off x="304800" y="2514600"/>
            <a:ext cx="2819400" cy="3828842"/>
          </a:xfrm>
        </p:spPr>
        <p:txBody>
          <a:bodyPr>
            <a:normAutofit fontScale="25000" lnSpcReduction="20000"/>
          </a:bodyPr>
          <a:lstStyle/>
          <a:p>
            <a:pPr>
              <a:buNone/>
            </a:pPr>
            <a:r>
              <a:rPr lang="en-US" sz="5500" b="1" dirty="0" smtClean="0"/>
              <a:t>Federal Funding Incentives</a:t>
            </a:r>
          </a:p>
          <a:p>
            <a:pPr>
              <a:buClrTx/>
              <a:buFont typeface="Wingdings" pitchFamily="2" charset="2"/>
              <a:buChar char="q"/>
            </a:pPr>
            <a:r>
              <a:rPr lang="en-US" sz="4400" b="1" dirty="0" smtClean="0"/>
              <a:t>Investment tax credits (ITC)</a:t>
            </a:r>
          </a:p>
          <a:p>
            <a:pPr lvl="1">
              <a:buClrTx/>
              <a:buFont typeface="Wingdings" pitchFamily="2" charset="2"/>
              <a:buChar char="q"/>
            </a:pPr>
            <a:r>
              <a:rPr lang="en-US" sz="3900" b="1" dirty="0" smtClean="0"/>
              <a:t>ITC</a:t>
            </a:r>
            <a:r>
              <a:rPr lang="en-US" sz="3900" dirty="0" smtClean="0"/>
              <a:t>’s provide a tax credit to taxpayers equal to 30% of qualified expenditures for investments in solar PV systems.  To qualify for the ITC, the system must be placed in service, installed and ready to use prior to December 31, 2016. [Section 1603 of the American Recovery and Reinvestment Act (ARRA)] </a:t>
            </a:r>
          </a:p>
          <a:p>
            <a:pPr lvl="1">
              <a:buClrTx/>
              <a:buFont typeface="Wingdings" pitchFamily="2" charset="2"/>
              <a:buChar char="q"/>
            </a:pPr>
            <a:endParaRPr lang="en-US" sz="3900" dirty="0"/>
          </a:p>
          <a:p>
            <a:pPr>
              <a:buClrTx/>
              <a:buFont typeface="Wingdings" pitchFamily="2" charset="2"/>
              <a:buChar char="q"/>
            </a:pPr>
            <a:r>
              <a:rPr lang="en-US" sz="4900" b="1" dirty="0" smtClean="0"/>
              <a:t>Modified Accelerated Cost-Recovery </a:t>
            </a:r>
            <a:r>
              <a:rPr lang="en-US" sz="4900" b="1" dirty="0"/>
              <a:t>S</a:t>
            </a:r>
            <a:r>
              <a:rPr lang="en-US" sz="4900" b="1" dirty="0" smtClean="0"/>
              <a:t>ystem (MACRS)</a:t>
            </a:r>
          </a:p>
          <a:p>
            <a:pPr lvl="1">
              <a:buClrTx/>
              <a:buFont typeface="Wingdings" pitchFamily="2" charset="2"/>
              <a:buChar char="q"/>
            </a:pPr>
            <a:r>
              <a:rPr lang="en-US" sz="4000" b="1" dirty="0" smtClean="0"/>
              <a:t>MACRS</a:t>
            </a:r>
            <a:r>
              <a:rPr lang="en-US" sz="4000" dirty="0" smtClean="0"/>
              <a:t> is the method for calculating federal accelerated depreciation of business equipment.  Under MACRS, a taxpayer can recover their capital investments through annual depreciation deductions over a specified number of years.  </a:t>
            </a:r>
          </a:p>
          <a:p>
            <a:pPr lvl="1">
              <a:buFont typeface="Wingdings" pitchFamily="2" charset="2"/>
              <a:buChar char="q"/>
            </a:pPr>
            <a:endParaRPr lang="en-US" sz="4000" dirty="0" smtClean="0"/>
          </a:p>
        </p:txBody>
      </p:sp>
      <p:sp>
        <p:nvSpPr>
          <p:cNvPr id="8" name="Rectangle 7"/>
          <p:cNvSpPr/>
          <p:nvPr/>
        </p:nvSpPr>
        <p:spPr>
          <a:xfrm>
            <a:off x="5867400" y="2438400"/>
            <a:ext cx="3048000" cy="3939540"/>
          </a:xfrm>
          <a:prstGeom prst="rect">
            <a:avLst/>
          </a:prstGeom>
        </p:spPr>
        <p:txBody>
          <a:bodyPr wrap="square">
            <a:spAutoFit/>
          </a:bodyPr>
          <a:lstStyle/>
          <a:p>
            <a:r>
              <a:rPr lang="en-US" sz="1400" b="1" dirty="0" smtClean="0"/>
              <a:t>State Funding Incentives</a:t>
            </a:r>
          </a:p>
          <a:p>
            <a:pPr marL="285750" indent="-285750">
              <a:buFont typeface="Wingdings" pitchFamily="2" charset="2"/>
              <a:buChar char="q"/>
            </a:pPr>
            <a:r>
              <a:rPr lang="en-US" sz="1100" b="1" dirty="0" smtClean="0"/>
              <a:t>California Solar  Initiative (CSI)</a:t>
            </a:r>
          </a:p>
          <a:p>
            <a:pPr marL="742950" lvl="1" indent="-285750">
              <a:buFont typeface="Wingdings" pitchFamily="2" charset="2"/>
              <a:buChar char="q"/>
            </a:pPr>
            <a:r>
              <a:rPr lang="en-US" sz="1000" dirty="0" smtClean="0">
                <a:solidFill>
                  <a:schemeClr val="tx2"/>
                </a:solidFill>
              </a:rPr>
              <a:t>The </a:t>
            </a:r>
            <a:r>
              <a:rPr lang="en-US" sz="1000" b="1" dirty="0">
                <a:solidFill>
                  <a:schemeClr val="tx2"/>
                </a:solidFill>
              </a:rPr>
              <a:t>CSI</a:t>
            </a:r>
            <a:r>
              <a:rPr lang="en-US" sz="1000" dirty="0">
                <a:solidFill>
                  <a:schemeClr val="tx2"/>
                </a:solidFill>
              </a:rPr>
              <a:t> is a ratepayer-funded purchase incentive to promote the installation of new solar energy systems at homes and businesses throughout the state.  The goals of the CSI are to install 3000 MW of new solar generation capacity </a:t>
            </a:r>
            <a:r>
              <a:rPr lang="en-US" sz="1000" dirty="0" smtClean="0">
                <a:solidFill>
                  <a:schemeClr val="tx2"/>
                </a:solidFill>
              </a:rPr>
              <a:t>.</a:t>
            </a:r>
          </a:p>
          <a:p>
            <a:pPr marL="742950" lvl="1" indent="-285750">
              <a:buFont typeface="Wingdings" pitchFamily="2" charset="2"/>
              <a:buChar char="q"/>
            </a:pPr>
            <a:endParaRPr lang="en-US" sz="1100" dirty="0" smtClean="0">
              <a:solidFill>
                <a:schemeClr val="tx2"/>
              </a:solidFill>
            </a:endParaRPr>
          </a:p>
          <a:p>
            <a:pPr marL="285750" indent="-285750">
              <a:buFont typeface="Wingdings" pitchFamily="2" charset="2"/>
              <a:buChar char="q"/>
            </a:pPr>
            <a:r>
              <a:rPr lang="en-US" sz="1100" b="1" dirty="0"/>
              <a:t>Renewable Portfolio Standards (RPS</a:t>
            </a:r>
            <a:r>
              <a:rPr lang="en-US" sz="1100" b="1" dirty="0" smtClean="0"/>
              <a:t>)</a:t>
            </a:r>
          </a:p>
          <a:p>
            <a:pPr marL="742950" lvl="1" indent="-285750">
              <a:buFont typeface="Wingdings" pitchFamily="2" charset="2"/>
              <a:buChar char="q"/>
            </a:pPr>
            <a:r>
              <a:rPr lang="en-US" sz="1000" dirty="0">
                <a:solidFill>
                  <a:schemeClr val="tx2"/>
                </a:solidFill>
              </a:rPr>
              <a:t>Established and accelerated by Senate Bills in 2002 &amp; 2006, California’s </a:t>
            </a:r>
            <a:r>
              <a:rPr lang="en-US" sz="1000" b="1" dirty="0">
                <a:solidFill>
                  <a:schemeClr val="tx2"/>
                </a:solidFill>
              </a:rPr>
              <a:t>RPS</a:t>
            </a:r>
            <a:r>
              <a:rPr lang="en-US" sz="1000" dirty="0">
                <a:solidFill>
                  <a:schemeClr val="tx2"/>
                </a:solidFill>
              </a:rPr>
              <a:t> obligated investor owned utilities (IOUs</a:t>
            </a:r>
            <a:r>
              <a:rPr lang="en-US" sz="1000" dirty="0" smtClean="0">
                <a:solidFill>
                  <a:schemeClr val="tx2"/>
                </a:solidFill>
              </a:rPr>
              <a:t>) </a:t>
            </a:r>
            <a:r>
              <a:rPr lang="en-US" sz="1000" dirty="0">
                <a:solidFill>
                  <a:schemeClr val="tx2"/>
                </a:solidFill>
              </a:rPr>
              <a:t>to make 20% of the power they deliver to consumers from renewable sources by 2010, (originally 2017).  The CPUC and the CEC have set their sights even higher by raising this amount to 33% by 2020.</a:t>
            </a:r>
          </a:p>
          <a:p>
            <a:pPr marL="742950" lvl="1" indent="-285750">
              <a:buFont typeface="Wingdings" pitchFamily="2" charset="2"/>
              <a:buChar char="q"/>
            </a:pPr>
            <a:endParaRPr lang="en-US" sz="1100" b="1" dirty="0" smtClean="0">
              <a:solidFill>
                <a:schemeClr val="tx2"/>
              </a:solidFill>
            </a:endParaRPr>
          </a:p>
          <a:p>
            <a:pPr marL="285750" indent="-285750">
              <a:buFont typeface="Wingdings" pitchFamily="2" charset="2"/>
              <a:buChar char="q"/>
            </a:pPr>
            <a:endParaRPr lang="en-US" sz="1100" b="1" dirty="0">
              <a:solidFill>
                <a:schemeClr val="tx2"/>
              </a:solidFill>
            </a:endParaRPr>
          </a:p>
        </p:txBody>
      </p:sp>
      <p:pic>
        <p:nvPicPr>
          <p:cNvPr id="9" name="Picture 4" descr="https://encrypted-tbn0.google.com/images?q=tbn:ANd9GcStqNvp665mRkMA9bXn1r-gc0ctNhs8sgWgnmPAYGtvr1FOz1J5"/>
          <p:cNvPicPr>
            <a:picLocks noChangeAspect="1" noChangeArrowheads="1"/>
          </p:cNvPicPr>
          <p:nvPr/>
        </p:nvPicPr>
        <p:blipFill>
          <a:blip r:embed="rId2"/>
          <a:srcRect/>
          <a:stretch>
            <a:fillRect/>
          </a:stretch>
        </p:blipFill>
        <p:spPr bwMode="auto">
          <a:xfrm>
            <a:off x="3429000" y="4267200"/>
            <a:ext cx="2218515" cy="15621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descr="https://encrypted-tbn0.google.com/images?q=tbn:ANd9GcTO-lrPF_enslwId_KGzWlNlx3AHV77FCWDD7hXN2tdEY8vvnMJ-Q"/>
          <p:cNvPicPr>
            <a:picLocks noChangeAspect="1" noChangeArrowheads="1"/>
          </p:cNvPicPr>
          <p:nvPr/>
        </p:nvPicPr>
        <p:blipFill>
          <a:blip r:embed="rId3"/>
          <a:srcRect/>
          <a:stretch>
            <a:fillRect/>
          </a:stretch>
        </p:blipFill>
        <p:spPr bwMode="auto">
          <a:xfrm>
            <a:off x="3429000" y="2431197"/>
            <a:ext cx="2218515" cy="16836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ROADSIDE SD LOGO.jpg"/>
          <p:cNvPicPr>
            <a:picLocks noChangeAspect="1"/>
          </p:cNvPicPr>
          <p:nvPr/>
        </p:nvPicPr>
        <p:blipFill>
          <a:blip r:embed="rId4" cstate="print"/>
          <a:stretch>
            <a:fillRect/>
          </a:stretch>
        </p:blipFill>
        <p:spPr>
          <a:xfrm>
            <a:off x="3581400" y="228600"/>
            <a:ext cx="1981200" cy="260855"/>
          </a:xfrm>
          <a:prstGeom prst="rect">
            <a:avLst/>
          </a:prstGeom>
        </p:spPr>
      </p:pic>
      <p:sp>
        <p:nvSpPr>
          <p:cNvPr id="11" name="Title 1"/>
          <p:cNvSpPr>
            <a:spLocks noGrp="1"/>
          </p:cNvSpPr>
          <p:nvPr>
            <p:ph type="title"/>
          </p:nvPr>
        </p:nvSpPr>
        <p:spPr>
          <a:xfrm>
            <a:off x="301752" y="228600"/>
            <a:ext cx="8534400" cy="758952"/>
          </a:xfrm>
        </p:spPr>
        <p:txBody>
          <a:bodyPr>
            <a:normAutofit/>
          </a:bodyPr>
          <a:lstStyle/>
          <a:p>
            <a:r>
              <a:rPr lang="en-US" sz="2400" dirty="0" smtClean="0"/>
              <a:t>How?</a:t>
            </a:r>
            <a:endParaRPr lang="en-US" sz="2400" dirty="0"/>
          </a:p>
        </p:txBody>
      </p:sp>
    </p:spTree>
    <p:extLst>
      <p:ext uri="{BB962C8B-B14F-4D97-AF65-F5344CB8AC3E}">
        <p14:creationId xmlns:p14="http://schemas.microsoft.com/office/powerpoint/2010/main" val="164865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Program costs</a:t>
            </a:r>
            <a:endParaRPr lang="en-US" sz="2800" dirty="0"/>
          </a:p>
        </p:txBody>
      </p:sp>
      <p:sp>
        <p:nvSpPr>
          <p:cNvPr id="3" name="Content Placeholder 2"/>
          <p:cNvSpPr>
            <a:spLocks noGrp="1"/>
          </p:cNvSpPr>
          <p:nvPr>
            <p:ph sz="quarter" idx="1"/>
          </p:nvPr>
        </p:nvSpPr>
        <p:spPr>
          <a:xfrm>
            <a:off x="457200" y="1752600"/>
            <a:ext cx="5029200" cy="4525963"/>
          </a:xfrm>
        </p:spPr>
        <p:txBody>
          <a:bodyPr>
            <a:normAutofit lnSpcReduction="10000"/>
          </a:bodyPr>
          <a:lstStyle/>
          <a:p>
            <a:pPr>
              <a:buFont typeface="Wingdings" pitchFamily="2" charset="2"/>
              <a:buChar char="q"/>
            </a:pPr>
            <a:r>
              <a:rPr lang="en-US" sz="1700" dirty="0" smtClean="0"/>
              <a:t>While innovative public-private partnerships may allow an agency to avoid the upfront capital cost of the solar PV system, there will likely be some programmatic costs the agency must fund.</a:t>
            </a:r>
          </a:p>
          <a:p>
            <a:pPr>
              <a:buNone/>
            </a:pPr>
            <a:endParaRPr lang="en-US" sz="1700" dirty="0" smtClean="0"/>
          </a:p>
          <a:p>
            <a:pPr>
              <a:buFont typeface="Wingdings" pitchFamily="2" charset="2"/>
              <a:buChar char="q"/>
            </a:pPr>
            <a:r>
              <a:rPr lang="en-US" sz="1700" dirty="0" smtClean="0"/>
              <a:t>Some of these costs are associated with internal agency staff time, while others may be costs for external consulting services such as external legal counsel and professional or technical services.</a:t>
            </a:r>
          </a:p>
          <a:p>
            <a:pPr>
              <a:buNone/>
            </a:pPr>
            <a:endParaRPr lang="en-US" sz="1700" dirty="0" smtClean="0"/>
          </a:p>
          <a:p>
            <a:pPr>
              <a:buFont typeface="Wingdings" pitchFamily="2" charset="2"/>
              <a:buChar char="q"/>
            </a:pPr>
            <a:r>
              <a:rPr lang="en-US" sz="1700" dirty="0" smtClean="0"/>
              <a:t>It may be possible to absorb these costs within existing programmatic budgets but it may also  be necessary to secure funding from other sources such as federal grants or programmatic requests.</a:t>
            </a:r>
            <a:endParaRPr lang="en-US" sz="1700" dirty="0"/>
          </a:p>
        </p:txBody>
      </p:sp>
      <p:pic>
        <p:nvPicPr>
          <p:cNvPr id="44034" name="Picture 2" descr="https://encrypted-tbn3.google.com/images?q=tbn:ANd9GcQOh-0d9ogwTZSCfR3IaWq8GAUmUnXCjtHxbQfC3fNYamRM4gZr"/>
          <p:cNvPicPr>
            <a:picLocks noChangeAspect="1" noChangeArrowheads="1"/>
          </p:cNvPicPr>
          <p:nvPr/>
        </p:nvPicPr>
        <p:blipFill>
          <a:blip r:embed="rId2"/>
          <a:srcRect/>
          <a:stretch>
            <a:fillRect/>
          </a:stretch>
        </p:blipFill>
        <p:spPr bwMode="auto">
          <a:xfrm>
            <a:off x="5867400" y="2667000"/>
            <a:ext cx="2143125" cy="2133601"/>
          </a:xfrm>
          <a:prstGeom prst="rect">
            <a:avLst/>
          </a:prstGeom>
          <a:noFill/>
        </p:spPr>
      </p:pic>
      <p:pic>
        <p:nvPicPr>
          <p:cNvPr id="6" name="Picture 5" descr="ROADSIDE SD LOGO.jpg"/>
          <p:cNvPicPr>
            <a:picLocks noChangeAspect="1"/>
          </p:cNvPicPr>
          <p:nvPr/>
        </p:nvPicPr>
        <p:blipFill>
          <a:blip r:embed="rId3" cstate="print"/>
          <a:stretch>
            <a:fillRect/>
          </a:stretch>
        </p:blipFill>
        <p:spPr>
          <a:xfrm>
            <a:off x="3581400" y="228600"/>
            <a:ext cx="1981200" cy="260855"/>
          </a:xfrm>
          <a:prstGeom prst="rect">
            <a:avLst/>
          </a:prstGeom>
        </p:spPr>
      </p:pic>
    </p:spTree>
    <p:extLst>
      <p:ext uri="{BB962C8B-B14F-4D97-AF65-F5344CB8AC3E}">
        <p14:creationId xmlns:p14="http://schemas.microsoft.com/office/powerpoint/2010/main" val="1420784023"/>
      </p:ext>
    </p:extLst>
  </p:cSld>
  <p:clrMapOvr>
    <a:masterClrMapping/>
  </p:clrMapOvr>
  <p:transition advTm="25532"/>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en-US" sz="2800" dirty="0" smtClean="0"/>
              <a:t>How? Economic Analysis</a:t>
            </a:r>
            <a:endParaRPr lang="en-US" sz="2800" dirty="0"/>
          </a:p>
        </p:txBody>
      </p:sp>
      <p:sp>
        <p:nvSpPr>
          <p:cNvPr id="3" name="Content Placeholder 2"/>
          <p:cNvSpPr>
            <a:spLocks noGrp="1"/>
          </p:cNvSpPr>
          <p:nvPr>
            <p:ph sz="quarter" idx="1"/>
          </p:nvPr>
        </p:nvSpPr>
        <p:spPr>
          <a:xfrm>
            <a:off x="381000" y="1600200"/>
            <a:ext cx="5257800" cy="4876800"/>
          </a:xfrm>
        </p:spPr>
        <p:txBody>
          <a:bodyPr>
            <a:normAutofit fontScale="47500" lnSpcReduction="20000"/>
          </a:bodyPr>
          <a:lstStyle/>
          <a:p>
            <a:pPr>
              <a:buNone/>
            </a:pPr>
            <a:r>
              <a:rPr lang="en-US" sz="2900" dirty="0" smtClean="0"/>
              <a:t>Public agencies have a duty to invest scarce public resources wisely, so before proceeding with a project the project team should complete a thorough financial evaluation.  At the most basic level, determining the financial viability of the project is a matter of comparing project expenses and revenues over the life of the project.  Established financial metrics can assist decision makers in judging if a proposed project is worth undertaking from a purely economic perspective.  </a:t>
            </a:r>
          </a:p>
          <a:p>
            <a:pPr>
              <a:buNone/>
            </a:pPr>
            <a:endParaRPr lang="en-US" sz="2900" dirty="0" smtClean="0"/>
          </a:p>
          <a:p>
            <a:pPr lvl="1">
              <a:buFont typeface="Wingdings" pitchFamily="2" charset="2"/>
              <a:buChar char="q"/>
            </a:pPr>
            <a:r>
              <a:rPr lang="en-US" sz="2900" b="1" dirty="0" smtClean="0"/>
              <a:t>Project Life-cycle Cost Analysis</a:t>
            </a:r>
            <a:r>
              <a:rPr lang="en-US" sz="2900" dirty="0" smtClean="0"/>
              <a:t>:  This should include estimated capital and operation and maintenance (O&amp;M) costs.</a:t>
            </a:r>
          </a:p>
          <a:p>
            <a:pPr lvl="1">
              <a:buFont typeface="Wingdings" pitchFamily="2" charset="2"/>
              <a:buChar char="q"/>
            </a:pPr>
            <a:r>
              <a:rPr lang="en-US" sz="2900" b="1" dirty="0" smtClean="0"/>
              <a:t>Project Revenues</a:t>
            </a:r>
            <a:r>
              <a:rPr lang="en-US" sz="2900" dirty="0" smtClean="0"/>
              <a:t>:  This analysis should include project income, the value of utility, state and federal incentives and tax credits, and electricity cost savings.  Project income includes revenues generated from the sale of electricity under net metering or a utility generation incentive.  </a:t>
            </a:r>
          </a:p>
          <a:p>
            <a:pPr lvl="1">
              <a:buFont typeface="Wingdings" pitchFamily="2" charset="2"/>
              <a:buChar char="q"/>
            </a:pPr>
            <a:r>
              <a:rPr lang="en-US" sz="2900" b="1" dirty="0" smtClean="0"/>
              <a:t>Analytical Tools</a:t>
            </a:r>
            <a:r>
              <a:rPr lang="en-US" sz="2900" dirty="0" smtClean="0"/>
              <a:t>:  A number of public domain and private party software applications have been developed to assist with economic analysis including the National Renewable Energy  Lab’s (NREL) System Advisor Model.  (</a:t>
            </a:r>
            <a:r>
              <a:rPr lang="en-US" sz="2900" dirty="0" smtClean="0">
                <a:hlinkClick r:id="rId2"/>
              </a:rPr>
              <a:t>http://www.nrel.gov/analysis/sam</a:t>
            </a:r>
            <a:r>
              <a:rPr lang="en-US" sz="2900" dirty="0" smtClean="0"/>
              <a:t> )</a:t>
            </a:r>
          </a:p>
          <a:p>
            <a:pPr lvl="1">
              <a:buFont typeface="Wingdings" pitchFamily="2" charset="2"/>
              <a:buChar char="q"/>
            </a:pPr>
            <a:endParaRPr lang="en-US" sz="2900" dirty="0" smtClean="0"/>
          </a:p>
        </p:txBody>
      </p:sp>
      <p:pic>
        <p:nvPicPr>
          <p:cNvPr id="29698" name="Picture 2" descr="https://encrypted-tbn2.google.com/images?q=tbn:ANd9GcTrEjugriKt7hjoq8VdVxml3YEL7OXcua4jMdFH7KhNpiIcxCnL"/>
          <p:cNvPicPr>
            <a:picLocks noChangeAspect="1" noChangeArrowheads="1"/>
          </p:cNvPicPr>
          <p:nvPr/>
        </p:nvPicPr>
        <p:blipFill>
          <a:blip r:embed="rId3"/>
          <a:srcRect/>
          <a:stretch>
            <a:fillRect/>
          </a:stretch>
        </p:blipFill>
        <p:spPr bwMode="auto">
          <a:xfrm>
            <a:off x="5867400" y="1828800"/>
            <a:ext cx="2971800" cy="1893139"/>
          </a:xfrm>
          <a:prstGeom prst="rect">
            <a:avLst/>
          </a:prstGeom>
          <a:noFill/>
        </p:spPr>
      </p:pic>
      <p:sp>
        <p:nvSpPr>
          <p:cNvPr id="5" name="Rectangle 4"/>
          <p:cNvSpPr/>
          <p:nvPr/>
        </p:nvSpPr>
        <p:spPr>
          <a:xfrm>
            <a:off x="5943600" y="3962400"/>
            <a:ext cx="2895600" cy="1785104"/>
          </a:xfrm>
          <a:prstGeom prst="rect">
            <a:avLst/>
          </a:prstGeom>
        </p:spPr>
        <p:txBody>
          <a:bodyPr wrap="square">
            <a:spAutoFit/>
          </a:bodyPr>
          <a:lstStyle/>
          <a:p>
            <a:pPr algn="ctr"/>
            <a:r>
              <a:rPr lang="en-US" sz="1000" dirty="0" smtClean="0"/>
              <a:t>The NREL  model is a powerful tool that can be used to generate estimates of system costs, energy outputs and cash flows based on defined factors such as project location, system specifications and financial assumptions.  The SAM model also calculates several financial metrics including net present value, internal rate of return and simple playback. Project partners should also be expected to provide prof </a:t>
            </a:r>
            <a:r>
              <a:rPr lang="en-US" sz="1000" dirty="0" smtClean="0"/>
              <a:t>formas</a:t>
            </a:r>
            <a:r>
              <a:rPr lang="en-US" sz="1000" dirty="0" smtClean="0"/>
              <a:t> detailing  their understanding of project expenses, cash flow and net revenues. </a:t>
            </a:r>
            <a:endParaRPr lang="en-US" sz="1000" b="1" dirty="0"/>
          </a:p>
        </p:txBody>
      </p:sp>
      <p:pic>
        <p:nvPicPr>
          <p:cNvPr id="7" name="Picture 6" descr="ROADSIDE SD LOGO.jpg"/>
          <p:cNvPicPr>
            <a:picLocks noChangeAspect="1"/>
          </p:cNvPicPr>
          <p:nvPr/>
        </p:nvPicPr>
        <p:blipFill>
          <a:blip r:embed="rId4" cstate="print"/>
          <a:stretch>
            <a:fillRect/>
          </a:stretch>
        </p:blipFill>
        <p:spPr>
          <a:xfrm>
            <a:off x="3581400" y="228600"/>
            <a:ext cx="1981200" cy="260855"/>
          </a:xfrm>
          <a:prstGeom prst="rect">
            <a:avLst/>
          </a:prstGeom>
        </p:spPr>
      </p:pic>
    </p:spTree>
    <p:extLst>
      <p:ext uri="{BB962C8B-B14F-4D97-AF65-F5344CB8AC3E}">
        <p14:creationId xmlns:p14="http://schemas.microsoft.com/office/powerpoint/2010/main" val="1546079615"/>
      </p:ext>
    </p:extLst>
  </p:cSld>
  <p:clrMapOvr>
    <a:masterClrMapping/>
  </p:clrMapOvr>
  <p:transition advTm="3575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Project Timeline</a:t>
            </a:r>
            <a:endParaRPr lang="en-US" sz="2800" dirty="0"/>
          </a:p>
        </p:txBody>
      </p:sp>
      <p:sp>
        <p:nvSpPr>
          <p:cNvPr id="3" name="Content Placeholder 2"/>
          <p:cNvSpPr>
            <a:spLocks noGrp="1"/>
          </p:cNvSpPr>
          <p:nvPr>
            <p:ph sz="quarter" idx="1"/>
          </p:nvPr>
        </p:nvSpPr>
        <p:spPr>
          <a:xfrm>
            <a:off x="457200" y="1600201"/>
            <a:ext cx="7848600" cy="3270250"/>
          </a:xfrm>
        </p:spPr>
        <p:txBody>
          <a:bodyPr>
            <a:normAutofit fontScale="77500" lnSpcReduction="20000"/>
          </a:bodyPr>
          <a:lstStyle/>
          <a:p>
            <a:pPr>
              <a:buNone/>
            </a:pPr>
            <a:r>
              <a:rPr lang="en-US" dirty="0" smtClean="0"/>
              <a:t>	It is difficult to predict the amount of time that it may take to advance a project from the concept to reality, as circumstances will inevitably vary from project to project.</a:t>
            </a:r>
          </a:p>
          <a:p>
            <a:pPr>
              <a:buNone/>
            </a:pPr>
            <a:endParaRPr lang="en-US" dirty="0" smtClean="0"/>
          </a:p>
          <a:p>
            <a:pPr lvl="1">
              <a:buFont typeface="Wingdings" pitchFamily="2" charset="2"/>
              <a:buChar char="q"/>
            </a:pPr>
            <a:r>
              <a:rPr lang="en-US" sz="2100" dirty="0" smtClean="0"/>
              <a:t>At a minimum, the prospective project should expect to spend from </a:t>
            </a:r>
            <a:r>
              <a:rPr lang="en-US" sz="2100" b="1" dirty="0" smtClean="0"/>
              <a:t>six to twelve months assessing </a:t>
            </a:r>
            <a:r>
              <a:rPr lang="en-US" sz="2100" dirty="0" smtClean="0"/>
              <a:t>their state-specific political context, evaluating available incentives and business models, assembling a project team, identifying suitable project sites and selecting a solar developer.</a:t>
            </a:r>
          </a:p>
          <a:p>
            <a:pPr>
              <a:buFont typeface="Wingdings" pitchFamily="2" charset="2"/>
              <a:buChar char="q"/>
            </a:pPr>
            <a:endParaRPr lang="en-US" sz="2100" dirty="0" smtClean="0"/>
          </a:p>
          <a:p>
            <a:pPr lvl="1">
              <a:buFont typeface="Wingdings" pitchFamily="2" charset="2"/>
              <a:buChar char="q"/>
            </a:pPr>
            <a:r>
              <a:rPr lang="en-US" sz="2100" dirty="0" smtClean="0"/>
              <a:t>This timeline, of course, can be delayed by complications with permitting. Once these initial steps are completed and project agreements are executed, construction and project commissioning can typically happen in </a:t>
            </a:r>
            <a:r>
              <a:rPr lang="en-US" sz="2100" b="1" dirty="0" smtClean="0"/>
              <a:t>less than six months, depending on the complexities involved with the site</a:t>
            </a:r>
            <a:r>
              <a:rPr lang="en-US" sz="2100" dirty="0" smtClean="0"/>
              <a:t>.</a:t>
            </a:r>
            <a:endParaRPr lang="en-US" sz="2100" dirty="0"/>
          </a:p>
        </p:txBody>
      </p:sp>
      <p:pic>
        <p:nvPicPr>
          <p:cNvPr id="45058" name="Picture 2" descr="http://t2.gstatic.com/images?q=tbn:ANd9GcT8iRLCx3wrnVVZqC-wwTp-QcrQK23-1EBR5dexV10SE0seii0ZcWTeFUrUvw"/>
          <p:cNvPicPr>
            <a:picLocks noChangeAspect="1" noChangeArrowheads="1"/>
          </p:cNvPicPr>
          <p:nvPr/>
        </p:nvPicPr>
        <p:blipFill>
          <a:blip r:embed="rId2"/>
          <a:srcRect/>
          <a:stretch>
            <a:fillRect/>
          </a:stretch>
        </p:blipFill>
        <p:spPr bwMode="auto">
          <a:xfrm>
            <a:off x="1524000" y="4953000"/>
            <a:ext cx="5943600" cy="1294171"/>
          </a:xfrm>
          <a:prstGeom prst="rect">
            <a:avLst/>
          </a:prstGeom>
          <a:noFill/>
        </p:spPr>
      </p:pic>
      <p:pic>
        <p:nvPicPr>
          <p:cNvPr id="6" name="Picture 5" descr="ROADSIDE SD LOGO.jpg"/>
          <p:cNvPicPr>
            <a:picLocks noChangeAspect="1"/>
          </p:cNvPicPr>
          <p:nvPr/>
        </p:nvPicPr>
        <p:blipFill>
          <a:blip r:embed="rId3" cstate="print"/>
          <a:stretch>
            <a:fillRect/>
          </a:stretch>
        </p:blipFill>
        <p:spPr>
          <a:xfrm>
            <a:off x="3581400" y="228600"/>
            <a:ext cx="1981200" cy="260855"/>
          </a:xfrm>
          <a:prstGeom prst="rect">
            <a:avLst/>
          </a:prstGeom>
        </p:spPr>
      </p:pic>
    </p:spTree>
    <p:extLst>
      <p:ext uri="{BB962C8B-B14F-4D97-AF65-F5344CB8AC3E}">
        <p14:creationId xmlns:p14="http://schemas.microsoft.com/office/powerpoint/2010/main" val="1693942262"/>
      </p:ext>
    </p:extLst>
  </p:cSld>
  <p:clrMapOvr>
    <a:masterClrMapping/>
  </p:clrMapOvr>
  <p:transition advTm="2051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How? Gaining Agency Support and Structure for the Program</a:t>
            </a:r>
            <a:endParaRPr lang="en-US" sz="2400" dirty="0"/>
          </a:p>
        </p:txBody>
      </p:sp>
      <p:sp>
        <p:nvSpPr>
          <p:cNvPr id="3" name="Content Placeholder 2"/>
          <p:cNvSpPr>
            <a:spLocks noGrp="1"/>
          </p:cNvSpPr>
          <p:nvPr>
            <p:ph sz="quarter" idx="1"/>
          </p:nvPr>
        </p:nvSpPr>
        <p:spPr>
          <a:xfrm>
            <a:off x="381000" y="1905000"/>
            <a:ext cx="4876800" cy="4724400"/>
          </a:xfrm>
        </p:spPr>
        <p:txBody>
          <a:bodyPr>
            <a:normAutofit fontScale="55000" lnSpcReduction="20000"/>
          </a:bodyPr>
          <a:lstStyle/>
          <a:p>
            <a:pPr>
              <a:buFont typeface="Wingdings" pitchFamily="2" charset="2"/>
              <a:buChar char="q"/>
            </a:pPr>
            <a:r>
              <a:rPr lang="en-US" dirty="0" smtClean="0"/>
              <a:t>Confirm that the program concept is consistent with the overall goals and objectives of the agency and that other agency members have a clear understanding of how the proposed program is compatible with the agency’s mission.</a:t>
            </a:r>
          </a:p>
          <a:p>
            <a:pPr>
              <a:buNone/>
            </a:pPr>
            <a:endParaRPr lang="en-US" dirty="0" smtClean="0"/>
          </a:p>
          <a:p>
            <a:pPr>
              <a:buFont typeface="Wingdings" pitchFamily="2" charset="2"/>
              <a:buChar char="q"/>
            </a:pPr>
            <a:r>
              <a:rPr lang="en-US" dirty="0" smtClean="0"/>
              <a:t>Seeking authorization from agency and political leaders provides these decision-makers the opportunity to exercise their  proper management and oversight functions.</a:t>
            </a:r>
          </a:p>
          <a:p>
            <a:pPr>
              <a:buNone/>
            </a:pPr>
            <a:endParaRPr lang="en-US" dirty="0" smtClean="0"/>
          </a:p>
          <a:p>
            <a:pPr>
              <a:buFont typeface="Wingdings" pitchFamily="2" charset="2"/>
              <a:buChar char="q"/>
            </a:pPr>
            <a:r>
              <a:rPr lang="en-US" dirty="0" smtClean="0"/>
              <a:t>Potential policy and planning frameworks that may validate agency support for a solar highway program include:</a:t>
            </a:r>
          </a:p>
          <a:p>
            <a:pPr lvl="1">
              <a:buFont typeface="Wingdings" pitchFamily="2" charset="2"/>
              <a:buChar char="q"/>
            </a:pPr>
            <a:r>
              <a:rPr lang="en-US" dirty="0" smtClean="0"/>
              <a:t>State transportation plan</a:t>
            </a:r>
          </a:p>
          <a:p>
            <a:pPr lvl="1">
              <a:buFont typeface="Wingdings" pitchFamily="2" charset="2"/>
              <a:buChar char="q"/>
            </a:pPr>
            <a:r>
              <a:rPr lang="en-US" dirty="0" smtClean="0"/>
              <a:t>Agency or state sustainability</a:t>
            </a:r>
          </a:p>
          <a:p>
            <a:pPr lvl="1">
              <a:buFont typeface="Wingdings" pitchFamily="2" charset="2"/>
              <a:buChar char="q"/>
            </a:pPr>
            <a:r>
              <a:rPr lang="en-US" dirty="0" smtClean="0"/>
              <a:t>Executive Orders on energy or sustainability</a:t>
            </a:r>
          </a:p>
          <a:p>
            <a:pPr lvl="1">
              <a:buFont typeface="Wingdings" pitchFamily="2" charset="2"/>
              <a:buChar char="q"/>
            </a:pPr>
            <a:r>
              <a:rPr lang="en-US" dirty="0" smtClean="0"/>
              <a:t>State climate action plans or greenhouse gas emissions reduction targets</a:t>
            </a:r>
          </a:p>
          <a:p>
            <a:pPr lvl="1">
              <a:buFont typeface="Wingdings" pitchFamily="2" charset="2"/>
              <a:buChar char="q"/>
            </a:pPr>
            <a:r>
              <a:rPr lang="en-US" dirty="0" smtClean="0"/>
              <a:t>Legislative mandates on renewable energy or sustainable economic development.</a:t>
            </a:r>
          </a:p>
          <a:p>
            <a:pPr>
              <a:buFont typeface="Wingdings" pitchFamily="2" charset="2"/>
              <a:buChar char="q"/>
            </a:pPr>
            <a:endParaRPr lang="en-US" dirty="0"/>
          </a:p>
        </p:txBody>
      </p:sp>
      <p:pic>
        <p:nvPicPr>
          <p:cNvPr id="4" name="Picture 3" descr="http://upload.wikimedia.org/wikipedia/commons/thumb/6/6b/Seal_Of_San_Diego%2C_California.svg/100px-Seal_Of_San_Diego%2C_California.svg.png">
            <a:hlinkClick r:id="rId2" tooltip="&quot;Official seal of San Diego&quot;"/>
          </p:cNvPr>
          <p:cNvPicPr/>
          <p:nvPr/>
        </p:nvPicPr>
        <p:blipFill>
          <a:blip r:embed="rId3"/>
          <a:srcRect/>
          <a:stretch>
            <a:fillRect/>
          </a:stretch>
        </p:blipFill>
        <p:spPr bwMode="auto">
          <a:xfrm>
            <a:off x="7543800" y="3520698"/>
            <a:ext cx="1219200" cy="1143000"/>
          </a:xfrm>
          <a:prstGeom prst="rect">
            <a:avLst/>
          </a:prstGeom>
          <a:noFill/>
          <a:ln w="9525">
            <a:noFill/>
            <a:miter lim="800000"/>
            <a:headEnd/>
            <a:tailEnd/>
          </a:ln>
        </p:spPr>
      </p:pic>
      <p:pic>
        <p:nvPicPr>
          <p:cNvPr id="5" name="Picture 2" descr="http://upload.wikimedia.org/wikipedia/en/thumb/f/fa/MTS_Logo.svg/295px-MTS_Logo.svg.png"/>
          <p:cNvPicPr>
            <a:picLocks noChangeAspect="1" noChangeArrowheads="1"/>
          </p:cNvPicPr>
          <p:nvPr/>
        </p:nvPicPr>
        <p:blipFill>
          <a:blip r:embed="rId4"/>
          <a:srcRect/>
          <a:stretch>
            <a:fillRect/>
          </a:stretch>
        </p:blipFill>
        <p:spPr bwMode="auto">
          <a:xfrm>
            <a:off x="5562600" y="3520698"/>
            <a:ext cx="1524000" cy="1203702"/>
          </a:xfrm>
          <a:prstGeom prst="rect">
            <a:avLst/>
          </a:prstGeom>
          <a:noFill/>
        </p:spPr>
      </p:pic>
      <p:sp>
        <p:nvSpPr>
          <p:cNvPr id="6" name="Rectangle 5"/>
          <p:cNvSpPr/>
          <p:nvPr/>
        </p:nvSpPr>
        <p:spPr>
          <a:xfrm>
            <a:off x="5867400" y="4953000"/>
            <a:ext cx="2667000" cy="938719"/>
          </a:xfrm>
          <a:prstGeom prst="rect">
            <a:avLst/>
          </a:prstGeom>
        </p:spPr>
        <p:txBody>
          <a:bodyPr wrap="square">
            <a:spAutoFit/>
          </a:bodyPr>
          <a:lstStyle/>
          <a:p>
            <a:pPr algn="ctr"/>
            <a:r>
              <a:rPr lang="en-US" sz="1100" dirty="0" smtClean="0"/>
              <a:t>Identifying existing policy frameworks that explicitly justify pursuit of a program is important in providing the policy rationale and legal justification for the agency to act.</a:t>
            </a:r>
          </a:p>
        </p:txBody>
      </p:sp>
      <p:pic>
        <p:nvPicPr>
          <p:cNvPr id="41986" name="Picture 2" descr="http://gis.sandag.org/tficsr11/images2030/sandag_logo_page.gif"/>
          <p:cNvPicPr>
            <a:picLocks noChangeAspect="1" noChangeArrowheads="1"/>
          </p:cNvPicPr>
          <p:nvPr/>
        </p:nvPicPr>
        <p:blipFill>
          <a:blip r:embed="rId5"/>
          <a:srcRect/>
          <a:stretch>
            <a:fillRect/>
          </a:stretch>
        </p:blipFill>
        <p:spPr bwMode="auto">
          <a:xfrm>
            <a:off x="5486400" y="2438400"/>
            <a:ext cx="1714500" cy="571501"/>
          </a:xfrm>
          <a:prstGeom prst="rect">
            <a:avLst/>
          </a:prstGeom>
          <a:noFill/>
        </p:spPr>
      </p:pic>
      <p:pic>
        <p:nvPicPr>
          <p:cNvPr id="17410" name="Picture 2" descr="http://earth.dot.ca.gov/stormwater/images/ct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3589" y="2207606"/>
            <a:ext cx="1339411" cy="10689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OADSIDE SD LOGO.jpg"/>
          <p:cNvPicPr>
            <a:picLocks noChangeAspect="1"/>
          </p:cNvPicPr>
          <p:nvPr/>
        </p:nvPicPr>
        <p:blipFill>
          <a:blip r:embed="rId7" cstate="print"/>
          <a:stretch>
            <a:fillRect/>
          </a:stretch>
        </p:blipFill>
        <p:spPr>
          <a:xfrm>
            <a:off x="3581400" y="228600"/>
            <a:ext cx="1981200" cy="260855"/>
          </a:xfrm>
          <a:prstGeom prst="rect">
            <a:avLst/>
          </a:prstGeom>
        </p:spPr>
      </p:pic>
    </p:spTree>
    <p:extLst>
      <p:ext uri="{BB962C8B-B14F-4D97-AF65-F5344CB8AC3E}">
        <p14:creationId xmlns:p14="http://schemas.microsoft.com/office/powerpoint/2010/main" val="2072719718"/>
      </p:ext>
    </p:extLst>
  </p:cSld>
  <p:clrMapOvr>
    <a:masterClrMapping/>
  </p:clrMapOvr>
  <p:transition advTm="35203"/>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Trolley Renewal.svg">
            <a:hlinkClick r:id="rId2"/>
          </p:cNvPr>
          <p:cNvPicPr>
            <a:picLocks noChangeAspect="1" noChangeArrowheads="1"/>
          </p:cNvPicPr>
          <p:nvPr/>
        </p:nvPicPr>
        <p:blipFill>
          <a:blip r:embed="rId3"/>
          <a:srcRect/>
          <a:stretch>
            <a:fillRect/>
          </a:stretch>
        </p:blipFill>
        <p:spPr bwMode="auto">
          <a:xfrm>
            <a:off x="5562600" y="2590800"/>
            <a:ext cx="2851558" cy="2181226"/>
          </a:xfrm>
          <a:prstGeom prst="rect">
            <a:avLst/>
          </a:prstGeom>
          <a:noFill/>
        </p:spPr>
      </p:pic>
      <p:sp>
        <p:nvSpPr>
          <p:cNvPr id="5" name="Rectangle 4"/>
          <p:cNvSpPr/>
          <p:nvPr/>
        </p:nvSpPr>
        <p:spPr>
          <a:xfrm>
            <a:off x="495414" y="1741706"/>
            <a:ext cx="4228986" cy="4247317"/>
          </a:xfrm>
          <a:prstGeom prst="rect">
            <a:avLst/>
          </a:prstGeom>
        </p:spPr>
        <p:txBody>
          <a:bodyPr wrap="square">
            <a:spAutoFit/>
          </a:bodyPr>
          <a:lstStyle/>
          <a:p>
            <a:r>
              <a:rPr lang="en-US" sz="1500" dirty="0" smtClean="0"/>
              <a:t>The $1.2 billion Mid-Coast line would extend light rail eleven miles and include eight new stations by the time it is completed in 2016. Most of the corridor is shared with the Coaster diesel commuter rail line that extends from downtown San Diego to Oceanside, though the light rail would get its own right-0f-way through UCSD and its surroundings. </a:t>
            </a:r>
          </a:p>
          <a:p>
            <a:pPr>
              <a:buFont typeface="Wingdings" pitchFamily="2" charset="2"/>
              <a:buChar char="q"/>
            </a:pPr>
            <a:endParaRPr lang="en-US" sz="1500" dirty="0" smtClean="0"/>
          </a:p>
          <a:p>
            <a:r>
              <a:rPr lang="en-US" sz="1500" dirty="0" smtClean="0"/>
              <a:t>The Mid-Coast project would receive half its funds from the </a:t>
            </a:r>
            <a:r>
              <a:rPr lang="en-US" sz="1500" dirty="0" smtClean="0"/>
              <a:t>TransNet</a:t>
            </a:r>
            <a:r>
              <a:rPr lang="en-US" sz="1500" dirty="0" smtClean="0"/>
              <a:t> half-cent transportation sales tax reaffirmed by voters in 2004 and 50% from the federal government if Washington agrees.</a:t>
            </a:r>
          </a:p>
          <a:p>
            <a:endParaRPr lang="en-US" sz="1500" dirty="0" smtClean="0"/>
          </a:p>
          <a:p>
            <a:r>
              <a:rPr lang="en-US" sz="1500" dirty="0" smtClean="0"/>
              <a:t>TransNet</a:t>
            </a:r>
            <a:r>
              <a:rPr lang="en-US" sz="1500" dirty="0" smtClean="0"/>
              <a:t> is expected to raise a total of $14 billion in funds for transit and highway projects by the time it expires in 2048.</a:t>
            </a:r>
          </a:p>
        </p:txBody>
      </p:sp>
      <p:pic>
        <p:nvPicPr>
          <p:cNvPr id="7" name="Picture 6" descr="ROADSIDE SD LOGO.jpg"/>
          <p:cNvPicPr>
            <a:picLocks noChangeAspect="1"/>
          </p:cNvPicPr>
          <p:nvPr/>
        </p:nvPicPr>
        <p:blipFill>
          <a:blip r:embed="rId4" cstate="print"/>
          <a:stretch>
            <a:fillRect/>
          </a:stretch>
        </p:blipFill>
        <p:spPr>
          <a:xfrm>
            <a:off x="3581400" y="228600"/>
            <a:ext cx="1981200" cy="260855"/>
          </a:xfrm>
          <a:prstGeom prst="rect">
            <a:avLst/>
          </a:prstGeom>
        </p:spPr>
      </p:pic>
      <p:sp>
        <p:nvSpPr>
          <p:cNvPr id="8" name="Title 1"/>
          <p:cNvSpPr>
            <a:spLocks noGrp="1"/>
          </p:cNvSpPr>
          <p:nvPr>
            <p:ph type="title"/>
          </p:nvPr>
        </p:nvSpPr>
        <p:spPr>
          <a:xfrm>
            <a:off x="301752" y="228600"/>
            <a:ext cx="8534400" cy="758952"/>
          </a:xfrm>
        </p:spPr>
        <p:txBody>
          <a:bodyPr>
            <a:normAutofit/>
          </a:bodyPr>
          <a:lstStyle/>
          <a:p>
            <a:r>
              <a:rPr lang="en-US" sz="2400" dirty="0" smtClean="0"/>
              <a:t>How?</a:t>
            </a:r>
            <a:endParaRPr lang="en-US" sz="2400" dirty="0"/>
          </a:p>
        </p:txBody>
      </p:sp>
    </p:spTree>
    <p:extLst>
      <p:ext uri="{BB962C8B-B14F-4D97-AF65-F5344CB8AC3E}">
        <p14:creationId xmlns:p14="http://schemas.microsoft.com/office/powerpoint/2010/main" val="3768251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Leadership buy-in</a:t>
            </a:r>
            <a:endParaRPr lang="en-US" sz="2800" dirty="0"/>
          </a:p>
        </p:txBody>
      </p:sp>
      <p:sp>
        <p:nvSpPr>
          <p:cNvPr id="3" name="Content Placeholder 2"/>
          <p:cNvSpPr>
            <a:spLocks noGrp="1"/>
          </p:cNvSpPr>
          <p:nvPr>
            <p:ph sz="quarter" idx="1"/>
          </p:nvPr>
        </p:nvSpPr>
        <p:spPr>
          <a:xfrm>
            <a:off x="609600" y="1828800"/>
            <a:ext cx="4849431" cy="4114800"/>
          </a:xfrm>
        </p:spPr>
        <p:txBody>
          <a:bodyPr>
            <a:normAutofit fontScale="62500" lnSpcReduction="20000"/>
          </a:bodyPr>
          <a:lstStyle/>
          <a:p>
            <a:pPr>
              <a:buFont typeface="Wingdings" pitchFamily="2" charset="2"/>
              <a:buChar char="q"/>
            </a:pPr>
            <a:r>
              <a:rPr lang="en-US" dirty="0" smtClean="0"/>
              <a:t>Beyond the frontline Project Manager, it is critical to have the explicit and implicit support of agency leadership.</a:t>
            </a:r>
          </a:p>
          <a:p>
            <a:pPr>
              <a:buFont typeface="Wingdings" pitchFamily="2" charset="2"/>
              <a:buChar char="q"/>
            </a:pPr>
            <a:endParaRPr lang="en-US" dirty="0" smtClean="0"/>
          </a:p>
          <a:p>
            <a:pPr>
              <a:buFont typeface="Wingdings" pitchFamily="2" charset="2"/>
              <a:buChar char="q"/>
            </a:pPr>
            <a:r>
              <a:rPr lang="en-US" dirty="0" smtClean="0"/>
              <a:t>Securing the full backing of agency leadership is crucial.  Without this endorsement it is easier for others to de-prioritize the project and discount the requests of the Project Manager.</a:t>
            </a:r>
          </a:p>
          <a:p>
            <a:pPr>
              <a:buNone/>
            </a:pPr>
            <a:r>
              <a:rPr lang="en-US" dirty="0" smtClean="0"/>
              <a:t>  </a:t>
            </a:r>
          </a:p>
          <a:p>
            <a:pPr>
              <a:buFont typeface="Wingdings" pitchFamily="2" charset="2"/>
              <a:buChar char="q"/>
            </a:pPr>
            <a:r>
              <a:rPr lang="en-US" dirty="0" smtClean="0"/>
              <a:t>With a stamp of approval the Project Manager will be able to hold others accountable, reconcile divergent opinions and points of view on trivial and inconsequential matters and call on top-level agency leadership when appropriate to keep the project on track.</a:t>
            </a:r>
          </a:p>
        </p:txBody>
      </p:sp>
      <p:pic>
        <p:nvPicPr>
          <p:cNvPr id="46082" name="Picture 2" descr="https://encrypted-tbn1.google.com/images?q=tbn:ANd9GcRkyrWrVr2WhJKlScqx7WZ41lxnh8bWoCowaa_JJ0xG2VoF7rPv"/>
          <p:cNvPicPr>
            <a:picLocks noChangeAspect="1" noChangeArrowheads="1"/>
          </p:cNvPicPr>
          <p:nvPr/>
        </p:nvPicPr>
        <p:blipFill>
          <a:blip r:embed="rId2"/>
          <a:srcRect/>
          <a:stretch>
            <a:fillRect/>
          </a:stretch>
        </p:blipFill>
        <p:spPr bwMode="auto">
          <a:xfrm>
            <a:off x="6248400" y="2743200"/>
            <a:ext cx="2266950" cy="2019301"/>
          </a:xfrm>
          <a:prstGeom prst="rect">
            <a:avLst/>
          </a:prstGeom>
          <a:noFill/>
        </p:spPr>
      </p:pic>
      <p:pic>
        <p:nvPicPr>
          <p:cNvPr id="6" name="Picture 5" descr="ROADSIDE SD LOGO.jpg"/>
          <p:cNvPicPr>
            <a:picLocks noChangeAspect="1"/>
          </p:cNvPicPr>
          <p:nvPr/>
        </p:nvPicPr>
        <p:blipFill>
          <a:blip r:embed="rId3" cstate="print"/>
          <a:stretch>
            <a:fillRect/>
          </a:stretch>
        </p:blipFill>
        <p:spPr>
          <a:xfrm>
            <a:off x="3581400" y="228600"/>
            <a:ext cx="1981200" cy="260855"/>
          </a:xfrm>
          <a:prstGeom prst="rect">
            <a:avLst/>
          </a:prstGeom>
        </p:spPr>
      </p:pic>
    </p:spTree>
    <p:extLst>
      <p:ext uri="{BB962C8B-B14F-4D97-AF65-F5344CB8AC3E}">
        <p14:creationId xmlns:p14="http://schemas.microsoft.com/office/powerpoint/2010/main" val="895370897"/>
      </p:ext>
    </p:extLst>
  </p:cSld>
  <p:clrMapOvr>
    <a:masterClrMapping/>
  </p:clrMapOvr>
  <p:transition advTm="25359"/>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Public Involvement and Communications</a:t>
            </a:r>
            <a:endParaRPr lang="en-US" sz="2800" dirty="0"/>
          </a:p>
        </p:txBody>
      </p:sp>
      <p:sp>
        <p:nvSpPr>
          <p:cNvPr id="3" name="Content Placeholder 2"/>
          <p:cNvSpPr>
            <a:spLocks noGrp="1"/>
          </p:cNvSpPr>
          <p:nvPr>
            <p:ph sz="quarter" idx="1"/>
          </p:nvPr>
        </p:nvSpPr>
        <p:spPr>
          <a:xfrm>
            <a:off x="457200" y="1600200"/>
            <a:ext cx="5105400" cy="4525963"/>
          </a:xfrm>
        </p:spPr>
        <p:txBody>
          <a:bodyPr>
            <a:normAutofit fontScale="70000" lnSpcReduction="20000"/>
          </a:bodyPr>
          <a:lstStyle/>
          <a:p>
            <a:pPr>
              <a:buFont typeface="Wingdings" pitchFamily="2" charset="2"/>
              <a:buChar char="q"/>
            </a:pPr>
            <a:r>
              <a:rPr lang="en-US" dirty="0" smtClean="0"/>
              <a:t>The project should include an Outreach Plan which includes: </a:t>
            </a:r>
          </a:p>
          <a:p>
            <a:pPr lvl="1">
              <a:buFont typeface="Wingdings" pitchFamily="2" charset="2"/>
              <a:buChar char="q"/>
            </a:pPr>
            <a:r>
              <a:rPr lang="en-US" dirty="0" smtClean="0"/>
              <a:t>A list of </a:t>
            </a:r>
            <a:r>
              <a:rPr lang="en-US" b="1" dirty="0" smtClean="0"/>
              <a:t>Target audiences and stakeholders</a:t>
            </a:r>
          </a:p>
          <a:p>
            <a:pPr lvl="2">
              <a:buFont typeface="Wingdings" pitchFamily="2" charset="2"/>
              <a:buChar char="q"/>
            </a:pPr>
            <a:r>
              <a:rPr lang="en-US" sz="2100" dirty="0" smtClean="0"/>
              <a:t>Adjacent property owners and neighbors</a:t>
            </a:r>
          </a:p>
          <a:p>
            <a:pPr lvl="2">
              <a:buFont typeface="Wingdings" pitchFamily="2" charset="2"/>
              <a:buChar char="q"/>
            </a:pPr>
            <a:r>
              <a:rPr lang="en-US" sz="2100" dirty="0" smtClean="0"/>
              <a:t>Impacted transportation users</a:t>
            </a:r>
          </a:p>
          <a:p>
            <a:pPr lvl="2">
              <a:buFont typeface="Wingdings" pitchFamily="2" charset="2"/>
              <a:buChar char="q"/>
            </a:pPr>
            <a:r>
              <a:rPr lang="en-US" sz="2100" dirty="0" smtClean="0"/>
              <a:t>Local officials and decision makers</a:t>
            </a:r>
          </a:p>
          <a:p>
            <a:pPr lvl="2">
              <a:buFont typeface="Wingdings" pitchFamily="2" charset="2"/>
              <a:buChar char="q"/>
            </a:pPr>
            <a:r>
              <a:rPr lang="en-US" sz="2100" dirty="0" smtClean="0"/>
              <a:t>Internal agency staff</a:t>
            </a:r>
          </a:p>
          <a:p>
            <a:pPr lvl="2">
              <a:buFont typeface="Wingdings" pitchFamily="2" charset="2"/>
              <a:buChar char="q"/>
            </a:pPr>
            <a:r>
              <a:rPr lang="en-US" sz="2100" dirty="0" smtClean="0"/>
              <a:t>Regional and local jurisdictional partners</a:t>
            </a:r>
          </a:p>
          <a:p>
            <a:pPr lvl="2">
              <a:buFont typeface="Wingdings" pitchFamily="2" charset="2"/>
              <a:buChar char="q"/>
            </a:pPr>
            <a:r>
              <a:rPr lang="en-US" sz="2100" dirty="0" smtClean="0"/>
              <a:t>Local businesses</a:t>
            </a:r>
          </a:p>
          <a:p>
            <a:pPr lvl="2">
              <a:buFont typeface="Wingdings" pitchFamily="2" charset="2"/>
              <a:buChar char="q"/>
            </a:pPr>
            <a:r>
              <a:rPr lang="en-US" sz="2100" dirty="0" smtClean="0"/>
              <a:t>Community civic organizations</a:t>
            </a:r>
          </a:p>
          <a:p>
            <a:pPr lvl="2">
              <a:buFont typeface="Wingdings" pitchFamily="2" charset="2"/>
              <a:buChar char="q"/>
            </a:pPr>
            <a:r>
              <a:rPr lang="en-US" sz="2100" dirty="0" smtClean="0"/>
              <a:t>Environmental interest groups</a:t>
            </a:r>
          </a:p>
          <a:p>
            <a:pPr lvl="1">
              <a:buFont typeface="Wingdings" pitchFamily="2" charset="2"/>
              <a:buChar char="q"/>
            </a:pPr>
            <a:r>
              <a:rPr lang="en-US" b="1" dirty="0" smtClean="0"/>
              <a:t>Project case statement</a:t>
            </a:r>
          </a:p>
          <a:p>
            <a:pPr lvl="2">
              <a:buFont typeface="Wingdings" pitchFamily="2" charset="2"/>
              <a:buChar char="q"/>
            </a:pPr>
            <a:r>
              <a:rPr lang="en-US" sz="2100" dirty="0" smtClean="0"/>
              <a:t>A description of the project and the agency’s motivation and an explanation of project benefits framed around community values and priorities</a:t>
            </a:r>
          </a:p>
          <a:p>
            <a:pPr lvl="1">
              <a:buFont typeface="Wingdings" pitchFamily="2" charset="2"/>
              <a:buChar char="q"/>
            </a:pPr>
            <a:r>
              <a:rPr lang="en-US" b="1" dirty="0" smtClean="0"/>
              <a:t>Planned outreach to target audiences</a:t>
            </a:r>
          </a:p>
          <a:p>
            <a:pPr lvl="1">
              <a:buFont typeface="Wingdings" pitchFamily="2" charset="2"/>
              <a:buChar char="q"/>
            </a:pPr>
            <a:r>
              <a:rPr lang="en-US" b="1" dirty="0" smtClean="0"/>
              <a:t>Engaging project advocates and critics</a:t>
            </a:r>
          </a:p>
          <a:p>
            <a:pPr lvl="1"/>
            <a:endParaRPr lang="en-US" b="1" dirty="0" smtClean="0"/>
          </a:p>
          <a:p>
            <a:pPr lvl="1">
              <a:buNone/>
            </a:pPr>
            <a:endParaRPr lang="en-US" b="1" dirty="0" smtClean="0"/>
          </a:p>
        </p:txBody>
      </p:sp>
      <p:pic>
        <p:nvPicPr>
          <p:cNvPr id="28674" name="Picture 2" descr="https://encrypted-tbn1.google.com/images?q=tbn:ANd9GcRjZyP4gblrpGwxBv_O-S1lWWRrsPWx2UeOC2ozpnIUsmU0CwuF"/>
          <p:cNvPicPr>
            <a:picLocks noChangeAspect="1" noChangeArrowheads="1"/>
          </p:cNvPicPr>
          <p:nvPr/>
        </p:nvPicPr>
        <p:blipFill>
          <a:blip r:embed="rId2"/>
          <a:srcRect/>
          <a:stretch>
            <a:fillRect/>
          </a:stretch>
        </p:blipFill>
        <p:spPr bwMode="auto">
          <a:xfrm>
            <a:off x="5867400" y="2133600"/>
            <a:ext cx="1076325" cy="1076325"/>
          </a:xfrm>
          <a:prstGeom prst="rect">
            <a:avLst/>
          </a:prstGeom>
          <a:noFill/>
        </p:spPr>
      </p:pic>
      <p:pic>
        <p:nvPicPr>
          <p:cNvPr id="28680" name="Picture 8" descr="http://www.viatrading.com/assets/Image/Layout/Events/community_outreach.jpg"/>
          <p:cNvPicPr>
            <a:picLocks noChangeAspect="1" noChangeArrowheads="1"/>
          </p:cNvPicPr>
          <p:nvPr/>
        </p:nvPicPr>
        <p:blipFill>
          <a:blip r:embed="rId3"/>
          <a:srcRect/>
          <a:stretch>
            <a:fillRect/>
          </a:stretch>
        </p:blipFill>
        <p:spPr bwMode="auto">
          <a:xfrm>
            <a:off x="5867400" y="3429000"/>
            <a:ext cx="2514600" cy="2457124"/>
          </a:xfrm>
          <a:prstGeom prst="rect">
            <a:avLst/>
          </a:prstGeom>
          <a:noFill/>
        </p:spPr>
      </p:pic>
      <p:pic>
        <p:nvPicPr>
          <p:cNvPr id="28682" name="Picture 10" descr="https://encrypted-tbn3.google.com/images?q=tbn:ANd9GcRf4Y_BMBJWrHsDq_qVagANjwaC0yLKA95NQhedINoYRZuJXBESyw"/>
          <p:cNvPicPr>
            <a:picLocks noChangeAspect="1" noChangeArrowheads="1"/>
          </p:cNvPicPr>
          <p:nvPr/>
        </p:nvPicPr>
        <p:blipFill>
          <a:blip r:embed="rId4"/>
          <a:srcRect/>
          <a:stretch>
            <a:fillRect/>
          </a:stretch>
        </p:blipFill>
        <p:spPr bwMode="auto">
          <a:xfrm>
            <a:off x="7086600" y="2133600"/>
            <a:ext cx="1524000" cy="1078786"/>
          </a:xfrm>
          <a:prstGeom prst="rect">
            <a:avLst/>
          </a:prstGeom>
          <a:noFill/>
        </p:spPr>
      </p:pic>
      <p:pic>
        <p:nvPicPr>
          <p:cNvPr id="8" name="Picture 7" descr="ROADSIDE SD LOGO.jpg"/>
          <p:cNvPicPr>
            <a:picLocks noChangeAspect="1"/>
          </p:cNvPicPr>
          <p:nvPr/>
        </p:nvPicPr>
        <p:blipFill>
          <a:blip r:embed="rId5" cstate="print"/>
          <a:stretch>
            <a:fillRect/>
          </a:stretch>
        </p:blipFill>
        <p:spPr>
          <a:xfrm>
            <a:off x="3581400" y="228600"/>
            <a:ext cx="1981200" cy="260855"/>
          </a:xfrm>
          <a:prstGeom prst="rect">
            <a:avLst/>
          </a:prstGeom>
        </p:spPr>
      </p:pic>
    </p:spTree>
    <p:extLst>
      <p:ext uri="{BB962C8B-B14F-4D97-AF65-F5344CB8AC3E}">
        <p14:creationId xmlns:p14="http://schemas.microsoft.com/office/powerpoint/2010/main" val="3804453462"/>
      </p:ext>
    </p:extLst>
  </p:cSld>
  <p:clrMapOvr>
    <a:masterClrMapping/>
  </p:clrMapOvr>
  <p:transition advTm="3296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553200" y="1799182"/>
            <a:ext cx="2119403" cy="3270945"/>
          </a:xfrm>
        </p:spPr>
      </p:pic>
      <p:pic>
        <p:nvPicPr>
          <p:cNvPr id="5" name="Picture 4" descr="ROADSIDE SD LOGO.jpg"/>
          <p:cNvPicPr>
            <a:picLocks noChangeAspect="1"/>
          </p:cNvPicPr>
          <p:nvPr/>
        </p:nvPicPr>
        <p:blipFill>
          <a:blip r:embed="rId3" cstate="print"/>
          <a:stretch>
            <a:fillRect/>
          </a:stretch>
        </p:blipFill>
        <p:spPr>
          <a:xfrm>
            <a:off x="3505200" y="228600"/>
            <a:ext cx="1981200" cy="260855"/>
          </a:xfrm>
          <a:prstGeom prst="rect">
            <a:avLst/>
          </a:prstGeom>
        </p:spPr>
      </p:pic>
      <p:sp>
        <p:nvSpPr>
          <p:cNvPr id="8" name="Title 1"/>
          <p:cNvSpPr>
            <a:spLocks noGrp="1"/>
          </p:cNvSpPr>
          <p:nvPr>
            <p:ph type="title"/>
          </p:nvPr>
        </p:nvSpPr>
        <p:spPr>
          <a:xfrm>
            <a:off x="228600" y="231648"/>
            <a:ext cx="8534400" cy="758952"/>
          </a:xfrm>
        </p:spPr>
        <p:txBody>
          <a:bodyPr>
            <a:normAutofit/>
          </a:bodyPr>
          <a:lstStyle/>
          <a:p>
            <a:r>
              <a:rPr lang="en-US" sz="2400" dirty="0" smtClean="0"/>
              <a:t>Introduction to ‘Roadside’ Solar</a:t>
            </a:r>
            <a:endParaRPr lang="en-US" sz="2400" dirty="0"/>
          </a:p>
        </p:txBody>
      </p:sp>
      <p:pic>
        <p:nvPicPr>
          <p:cNvPr id="9" name="Picture 3"/>
          <p:cNvPicPr>
            <a:picLocks noChangeAspect="1" noChangeArrowheads="1"/>
          </p:cNvPicPr>
          <p:nvPr/>
        </p:nvPicPr>
        <p:blipFill>
          <a:blip r:embed="rId4"/>
          <a:srcRect/>
          <a:stretch>
            <a:fillRect/>
          </a:stretch>
        </p:blipFill>
        <p:spPr bwMode="auto">
          <a:xfrm>
            <a:off x="381000" y="1752600"/>
            <a:ext cx="2552432" cy="3200400"/>
          </a:xfrm>
          <a:prstGeom prst="rect">
            <a:avLst/>
          </a:prstGeom>
          <a:noFill/>
          <a:ln w="9525">
            <a:noFill/>
            <a:miter lim="800000"/>
            <a:headEnd/>
            <a:tailEnd/>
          </a:ln>
          <a:effectLst/>
        </p:spPr>
      </p:pic>
      <p:sp>
        <p:nvSpPr>
          <p:cNvPr id="10" name="Rectangle 9"/>
          <p:cNvSpPr/>
          <p:nvPr/>
        </p:nvSpPr>
        <p:spPr>
          <a:xfrm>
            <a:off x="381000" y="4871145"/>
            <a:ext cx="2685916" cy="1123384"/>
          </a:xfrm>
          <a:prstGeom prst="rect">
            <a:avLst/>
          </a:prstGeom>
        </p:spPr>
        <p:txBody>
          <a:bodyPr wrap="square">
            <a:spAutoFit/>
          </a:bodyPr>
          <a:lstStyle/>
          <a:p>
            <a:pPr algn="ctr"/>
            <a:endParaRPr lang="en-US" sz="1200" dirty="0" smtClean="0"/>
          </a:p>
          <a:p>
            <a:pPr algn="ctr"/>
            <a:r>
              <a:rPr lang="en-US" sz="1100" dirty="0" smtClean="0"/>
              <a:t>The most common highway application for this technology  include </a:t>
            </a:r>
            <a:r>
              <a:rPr lang="en-US" sz="1100" dirty="0" smtClean="0"/>
              <a:t>call boxes, </a:t>
            </a:r>
            <a:r>
              <a:rPr lang="en-US" sz="1100" dirty="0" smtClean="0"/>
              <a:t>traffic signals, flashing beacons , weather information  systems and traffic counters.</a:t>
            </a:r>
          </a:p>
        </p:txBody>
      </p:sp>
      <p:sp>
        <p:nvSpPr>
          <p:cNvPr id="11" name="Rectangle 10"/>
          <p:cNvSpPr/>
          <p:nvPr/>
        </p:nvSpPr>
        <p:spPr>
          <a:xfrm>
            <a:off x="3124200" y="1828800"/>
            <a:ext cx="2895600" cy="4185761"/>
          </a:xfrm>
          <a:prstGeom prst="rect">
            <a:avLst/>
          </a:prstGeom>
        </p:spPr>
        <p:txBody>
          <a:bodyPr wrap="square">
            <a:spAutoFit/>
          </a:bodyPr>
          <a:lstStyle/>
          <a:p>
            <a:pPr algn="ctr"/>
            <a:r>
              <a:rPr lang="en-US" sz="1400" dirty="0"/>
              <a:t>For many years public agencies have made use of solar PV in a range of highway  applications. The ability to electrify signs and signals without the investment of resources to the electric grid or operating a diesel generator has made small-scale highway installations of solar PV widely accepted practice</a:t>
            </a:r>
            <a:r>
              <a:rPr lang="en-US" sz="1400" dirty="0" smtClean="0"/>
              <a:t>.</a:t>
            </a:r>
          </a:p>
          <a:p>
            <a:pPr algn="ctr"/>
            <a:endParaRPr lang="en-US" sz="1400" dirty="0"/>
          </a:p>
          <a:p>
            <a:pPr algn="ctr">
              <a:buNone/>
            </a:pPr>
            <a:endParaRPr lang="en-US" sz="1400" dirty="0"/>
          </a:p>
          <a:p>
            <a:pPr algn="ctr"/>
            <a:r>
              <a:rPr lang="en-US" sz="1400" dirty="0"/>
              <a:t>The decision to use these technologies had </a:t>
            </a:r>
            <a:r>
              <a:rPr lang="en-US" sz="1400" b="1" dirty="0"/>
              <a:t>little to do with the debates about energy policy or environmental protection </a:t>
            </a:r>
            <a:r>
              <a:rPr lang="en-US" sz="1400" dirty="0"/>
              <a:t>and was driven primarily by </a:t>
            </a:r>
            <a:r>
              <a:rPr lang="en-US" sz="1400" b="1" dirty="0"/>
              <a:t>convenience and savings</a:t>
            </a:r>
            <a:r>
              <a:rPr lang="en-US" sz="1400" dirty="0"/>
              <a:t>. </a:t>
            </a:r>
          </a:p>
        </p:txBody>
      </p:sp>
      <p:sp>
        <p:nvSpPr>
          <p:cNvPr id="12" name="TextBox 11"/>
          <p:cNvSpPr txBox="1"/>
          <p:nvPr/>
        </p:nvSpPr>
        <p:spPr>
          <a:xfrm>
            <a:off x="6625364" y="5250359"/>
            <a:ext cx="1975076" cy="600164"/>
          </a:xfrm>
          <a:prstGeom prst="rect">
            <a:avLst/>
          </a:prstGeom>
          <a:noFill/>
        </p:spPr>
        <p:txBody>
          <a:bodyPr wrap="square" rtlCol="0">
            <a:spAutoFit/>
          </a:bodyPr>
          <a:lstStyle/>
          <a:p>
            <a:pPr algn="ctr"/>
            <a:r>
              <a:rPr lang="en-US" sz="1100" dirty="0" smtClean="0"/>
              <a:t>Before ‘global warming’ and before </a:t>
            </a:r>
            <a:r>
              <a:rPr lang="en-US" sz="1100" dirty="0" smtClean="0"/>
              <a:t>Solyndra</a:t>
            </a:r>
            <a:r>
              <a:rPr lang="en-US" sz="1100" dirty="0" smtClean="0"/>
              <a:t>…There was my </a:t>
            </a:r>
            <a:r>
              <a:rPr lang="en-US" sz="1100" dirty="0" smtClean="0"/>
              <a:t>casio</a:t>
            </a:r>
            <a:r>
              <a:rPr lang="en-US" sz="1100" dirty="0" smtClean="0"/>
              <a:t>…</a:t>
            </a:r>
            <a:endParaRPr lang="en-US" sz="1100" dirty="0"/>
          </a:p>
        </p:txBody>
      </p:sp>
    </p:spTree>
    <p:extLst>
      <p:ext uri="{BB962C8B-B14F-4D97-AF65-F5344CB8AC3E}">
        <p14:creationId xmlns:p14="http://schemas.microsoft.com/office/powerpoint/2010/main" val="3988769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How? Intellectual Property</a:t>
            </a:r>
            <a:endParaRPr lang="en-US" sz="2800" dirty="0"/>
          </a:p>
        </p:txBody>
      </p:sp>
      <p:sp>
        <p:nvSpPr>
          <p:cNvPr id="3" name="Content Placeholder 2"/>
          <p:cNvSpPr>
            <a:spLocks noGrp="1"/>
          </p:cNvSpPr>
          <p:nvPr>
            <p:ph sz="quarter" idx="1"/>
          </p:nvPr>
        </p:nvSpPr>
        <p:spPr>
          <a:xfrm>
            <a:off x="301752" y="1752600"/>
            <a:ext cx="5870448" cy="4572000"/>
          </a:xfrm>
        </p:spPr>
        <p:txBody>
          <a:bodyPr>
            <a:normAutofit/>
          </a:bodyPr>
          <a:lstStyle/>
          <a:p>
            <a:pPr>
              <a:buFont typeface="Wingdings" pitchFamily="2" charset="2"/>
              <a:buChar char="q"/>
            </a:pPr>
            <a:r>
              <a:rPr lang="en-US" sz="1500" b="1" dirty="0" smtClean="0"/>
              <a:t>United States Patent 7,800,036: </a:t>
            </a:r>
            <a:r>
              <a:rPr lang="en-US" sz="1500" dirty="0" smtClean="0"/>
              <a:t>System and method for creating a networked infrastructure roadway distribution platform of solar energy gathering devices</a:t>
            </a:r>
            <a:endParaRPr lang="en-US" sz="1200" dirty="0" smtClean="0"/>
          </a:p>
          <a:p>
            <a:pPr>
              <a:buNone/>
            </a:pPr>
            <a:r>
              <a:rPr lang="en-US" sz="1400" b="1" dirty="0" smtClean="0"/>
              <a:t>	</a:t>
            </a:r>
          </a:p>
          <a:p>
            <a:pPr>
              <a:buNone/>
            </a:pPr>
            <a:r>
              <a:rPr lang="en-US" sz="1400" b="1" dirty="0" smtClean="0"/>
              <a:t>	</a:t>
            </a:r>
            <a:r>
              <a:rPr lang="en-US" sz="1200" b="1" dirty="0" smtClean="0"/>
              <a:t>Abstract</a:t>
            </a:r>
            <a:endParaRPr lang="en-US" sz="1200" dirty="0" smtClean="0"/>
          </a:p>
          <a:p>
            <a:pPr>
              <a:buNone/>
            </a:pPr>
            <a:r>
              <a:rPr lang="en-US" sz="1200" dirty="0" smtClean="0"/>
              <a:t>	A roadway system for energy generation and distribution is presented. In accordance with one embodiment of the invention, the roadway system comprises a plurality of solar energy generating devices, and a roadway system electricity grid. The solar energy generating devices are electrically connected to the roadway system electricity grid and are positioned on part of or near to a road in a system of roads and being optionally fixed in a position such that a multi-form, solar energy gathering network can be formed. </a:t>
            </a:r>
          </a:p>
          <a:p>
            <a:pPr lvl="2">
              <a:buNone/>
            </a:pPr>
            <a:endParaRPr lang="en-US" sz="1400" b="1" dirty="0" smtClean="0"/>
          </a:p>
          <a:p>
            <a:pPr>
              <a:buFont typeface="Wingdings" pitchFamily="2" charset="2"/>
              <a:buChar char="q"/>
            </a:pPr>
            <a:r>
              <a:rPr lang="en-US" sz="1400" b="1" dirty="0" smtClean="0"/>
              <a:t>Licensing</a:t>
            </a:r>
          </a:p>
          <a:p>
            <a:pPr lvl="2">
              <a:buFont typeface="Wingdings" pitchFamily="2" charset="2"/>
              <a:buChar char="q"/>
            </a:pPr>
            <a:r>
              <a:rPr lang="en-US" sz="1400" dirty="0" smtClean="0"/>
              <a:t>PGE purchased the sub-license in the ODOT roadside PV projects in order to proceed with ongoing project development.  Though a non-disclosure agreement was signed as to the amount, the utility’s willingness to do so implies it was likely not too cost prohibitive. </a:t>
            </a:r>
          </a:p>
          <a:p>
            <a:pPr>
              <a:buNone/>
            </a:pPr>
            <a:endParaRPr lang="en-US" sz="2800" dirty="0" smtClean="0"/>
          </a:p>
          <a:p>
            <a:endParaRPr lang="en-US" dirty="0" smtClean="0"/>
          </a:p>
          <a:p>
            <a:endParaRPr lang="en-US" dirty="0"/>
          </a:p>
        </p:txBody>
      </p:sp>
      <p:pic>
        <p:nvPicPr>
          <p:cNvPr id="19458" name="Picture 2" descr="http://www.inman.com/files/imagecache/article-photo/files/imagefield/civix-patent-license-mls-association-realtor.jpg"/>
          <p:cNvPicPr>
            <a:picLocks noChangeAspect="1" noChangeArrowheads="1"/>
          </p:cNvPicPr>
          <p:nvPr/>
        </p:nvPicPr>
        <p:blipFill>
          <a:blip r:embed="rId2"/>
          <a:srcRect/>
          <a:stretch>
            <a:fillRect/>
          </a:stretch>
        </p:blipFill>
        <p:spPr bwMode="auto">
          <a:xfrm>
            <a:off x="6477000" y="1752600"/>
            <a:ext cx="2143125" cy="2200275"/>
          </a:xfrm>
          <a:prstGeom prst="rect">
            <a:avLst/>
          </a:prstGeom>
          <a:noFill/>
        </p:spPr>
      </p:pic>
      <p:sp>
        <p:nvSpPr>
          <p:cNvPr id="5" name="Rectangle 4"/>
          <p:cNvSpPr/>
          <p:nvPr/>
        </p:nvSpPr>
        <p:spPr>
          <a:xfrm>
            <a:off x="6400800" y="4114800"/>
            <a:ext cx="2286000" cy="1477328"/>
          </a:xfrm>
          <a:prstGeom prst="rect">
            <a:avLst/>
          </a:prstGeom>
        </p:spPr>
        <p:txBody>
          <a:bodyPr wrap="square">
            <a:spAutoFit/>
          </a:bodyPr>
          <a:lstStyle/>
          <a:p>
            <a:pPr>
              <a:buFont typeface="Wingdings" pitchFamily="2" charset="2"/>
              <a:buChar char="q"/>
            </a:pPr>
            <a:r>
              <a:rPr lang="en-US" sz="1100" dirty="0" smtClean="0"/>
              <a:t>Inventors:  </a:t>
            </a:r>
            <a:r>
              <a:rPr lang="en-US" sz="1100" b="1" dirty="0" smtClean="0"/>
              <a:t>Fein; Gene S., Merritt; Edward</a:t>
            </a:r>
            <a:r>
              <a:rPr lang="en-US" sz="1100" dirty="0" smtClean="0"/>
              <a:t> (Lenox, MA) </a:t>
            </a:r>
          </a:p>
          <a:p>
            <a:pPr>
              <a:buFont typeface="Wingdings" pitchFamily="2" charset="2"/>
              <a:buChar char="q"/>
            </a:pPr>
            <a:r>
              <a:rPr lang="en-US" sz="1100" dirty="0" smtClean="0"/>
              <a:t>Assignee: </a:t>
            </a:r>
            <a:r>
              <a:rPr lang="en-US" sz="1100" b="1" dirty="0" smtClean="0"/>
              <a:t>Genedics</a:t>
            </a:r>
            <a:r>
              <a:rPr lang="en-US" sz="1100" b="1" dirty="0" smtClean="0"/>
              <a:t> Clean Energy, LLC</a:t>
            </a:r>
            <a:r>
              <a:rPr lang="en-US" sz="1100" dirty="0" smtClean="0"/>
              <a:t> (Pittsfield, MA)</a:t>
            </a:r>
          </a:p>
          <a:p>
            <a:pPr>
              <a:buFont typeface="Wingdings" pitchFamily="2" charset="2"/>
              <a:buChar char="q"/>
            </a:pPr>
            <a:r>
              <a:rPr lang="en-US" sz="1100" dirty="0" smtClean="0"/>
              <a:t>Appl. No.: </a:t>
            </a:r>
            <a:r>
              <a:rPr lang="en-US" sz="1100" b="1" dirty="0" smtClean="0"/>
              <a:t>12/321,587</a:t>
            </a:r>
            <a:endParaRPr lang="en-US" sz="1100" dirty="0" smtClean="0"/>
          </a:p>
          <a:p>
            <a:pPr>
              <a:buFont typeface="Wingdings" pitchFamily="2" charset="2"/>
              <a:buChar char="q"/>
            </a:pPr>
            <a:r>
              <a:rPr lang="en-US" sz="1100" dirty="0" smtClean="0"/>
              <a:t>Filed:  </a:t>
            </a:r>
            <a:r>
              <a:rPr lang="en-US" sz="1100" b="1" dirty="0" smtClean="0"/>
              <a:t>January 21, 2009</a:t>
            </a:r>
          </a:p>
          <a:p>
            <a:endParaRPr lang="en-US" sz="1200" b="1" dirty="0" smtClean="0"/>
          </a:p>
          <a:p>
            <a:r>
              <a:rPr lang="en-US" sz="1200" dirty="0" smtClean="0">
                <a:hlinkClick r:id="rId3"/>
              </a:rPr>
              <a:t>www.thegreenroadway.com</a:t>
            </a:r>
            <a:endParaRPr lang="en-US" sz="1200" b="1" dirty="0" smtClean="0"/>
          </a:p>
        </p:txBody>
      </p:sp>
      <p:pic>
        <p:nvPicPr>
          <p:cNvPr id="8" name="Picture 7" descr="ROADSIDE SD LOGO.jpg"/>
          <p:cNvPicPr>
            <a:picLocks noChangeAspect="1"/>
          </p:cNvPicPr>
          <p:nvPr/>
        </p:nvPicPr>
        <p:blipFill>
          <a:blip r:embed="rId4" cstate="print"/>
          <a:stretch>
            <a:fillRect/>
          </a:stretch>
        </p:blipFill>
        <p:spPr>
          <a:xfrm>
            <a:off x="3581400" y="228600"/>
            <a:ext cx="1981200" cy="260855"/>
          </a:xfrm>
          <a:prstGeom prst="rect">
            <a:avLst/>
          </a:prstGeom>
        </p:spPr>
      </p:pic>
    </p:spTree>
    <p:extLst>
      <p:ext uri="{BB962C8B-B14F-4D97-AF65-F5344CB8AC3E}">
        <p14:creationId xmlns:p14="http://schemas.microsoft.com/office/powerpoint/2010/main" val="3592182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Progress for </a:t>
            </a:r>
            <a:r>
              <a:rPr lang="en-US" sz="2400" dirty="0"/>
              <a:t>L</a:t>
            </a:r>
            <a:r>
              <a:rPr lang="en-US" sz="2400" dirty="0" smtClean="0"/>
              <a:t>ocal Applications</a:t>
            </a:r>
            <a:endParaRPr lang="en-US" sz="2400" dirty="0"/>
          </a:p>
        </p:txBody>
      </p:sp>
      <p:sp>
        <p:nvSpPr>
          <p:cNvPr id="4" name="Rectangle 3"/>
          <p:cNvSpPr/>
          <p:nvPr/>
        </p:nvSpPr>
        <p:spPr>
          <a:xfrm>
            <a:off x="1295400" y="1676400"/>
            <a:ext cx="6553200" cy="523220"/>
          </a:xfrm>
          <a:prstGeom prst="rect">
            <a:avLst/>
          </a:prstGeom>
        </p:spPr>
        <p:txBody>
          <a:bodyPr wrap="square">
            <a:spAutoFit/>
          </a:bodyPr>
          <a:lstStyle/>
          <a:p>
            <a:pPr algn="ctr"/>
            <a:r>
              <a:rPr lang="en-US" sz="1400" b="1" dirty="0" smtClean="0"/>
              <a:t>UCSD </a:t>
            </a:r>
            <a:r>
              <a:rPr lang="en-US" sz="1400" b="1" smtClean="0"/>
              <a:t>engineering </a:t>
            </a:r>
            <a:r>
              <a:rPr lang="en-US" sz="1400" b="1" smtClean="0"/>
              <a:t>students are </a:t>
            </a:r>
            <a:r>
              <a:rPr lang="en-US" sz="1400" b="1" dirty="0" smtClean="0"/>
              <a:t>conducting an independent study project for preliminary feasibility research and concept art?</a:t>
            </a:r>
          </a:p>
        </p:txBody>
      </p:sp>
      <p:sp>
        <p:nvSpPr>
          <p:cNvPr id="3" name="Rectangle 2"/>
          <p:cNvSpPr/>
          <p:nvPr/>
        </p:nvSpPr>
        <p:spPr>
          <a:xfrm>
            <a:off x="1295400" y="4267200"/>
            <a:ext cx="6629400" cy="2092881"/>
          </a:xfrm>
          <a:prstGeom prst="rect">
            <a:avLst/>
          </a:prstGeom>
        </p:spPr>
        <p:txBody>
          <a:bodyPr wrap="square">
            <a:spAutoFit/>
          </a:bodyPr>
          <a:lstStyle/>
          <a:p>
            <a:r>
              <a:rPr lang="en-US" sz="1200" b="1" dirty="0"/>
              <a:t>Objective</a:t>
            </a:r>
            <a:r>
              <a:rPr lang="en-US" sz="1000" dirty="0"/>
              <a:t>:</a:t>
            </a:r>
          </a:p>
          <a:p>
            <a:pPr marL="171450" indent="-171450">
              <a:buFont typeface="Arial" pitchFamily="34" charset="0"/>
              <a:buChar char="•"/>
            </a:pPr>
            <a:r>
              <a:rPr lang="en-US" sz="1000" dirty="0"/>
              <a:t>Phase 1</a:t>
            </a:r>
          </a:p>
          <a:p>
            <a:pPr marL="628650" lvl="1" indent="-171450">
              <a:buFont typeface="Arial" pitchFamily="34" charset="0"/>
              <a:buChar char="•"/>
            </a:pPr>
            <a:r>
              <a:rPr lang="en-US" sz="1000" dirty="0"/>
              <a:t>1A: Preliminary feasibility study and concept art for a PV system sited on 5 of the 11 mile La Jolla trolley-line expansion.</a:t>
            </a:r>
          </a:p>
          <a:p>
            <a:pPr marL="628650" lvl="1" indent="-171450">
              <a:buFont typeface="Arial" pitchFamily="34" charset="0"/>
              <a:buChar char="•"/>
            </a:pPr>
            <a:r>
              <a:rPr lang="en-US" sz="1000" dirty="0"/>
              <a:t>1B:  Preliminary feasibility study and concept art for a PV system sited on an additional 20 miles of existing trolley-line.</a:t>
            </a:r>
          </a:p>
          <a:p>
            <a:pPr marL="171450" indent="-171450">
              <a:buFont typeface="Arial" pitchFamily="34" charset="0"/>
              <a:buChar char="•"/>
            </a:pPr>
            <a:r>
              <a:rPr lang="en-US" sz="1000" dirty="0"/>
              <a:t>Phase 2</a:t>
            </a:r>
          </a:p>
          <a:p>
            <a:pPr marL="628650" lvl="1" indent="-171450">
              <a:buFont typeface="Arial" pitchFamily="34" charset="0"/>
              <a:buChar char="•"/>
            </a:pPr>
            <a:r>
              <a:rPr lang="en-US" sz="1000" dirty="0"/>
              <a:t> Preliminary feasibility study and concept art for a PV system sited on  50 miles of San Diego’s highways (walls, medians and right-of-ways</a:t>
            </a:r>
            <a:r>
              <a:rPr lang="en-US" sz="1000" dirty="0" smtClean="0"/>
              <a:t>)</a:t>
            </a:r>
          </a:p>
          <a:p>
            <a:endParaRPr lang="en-US" sz="1000" dirty="0"/>
          </a:p>
          <a:p>
            <a:endParaRPr lang="en-US" sz="1400" dirty="0" smtClean="0"/>
          </a:p>
          <a:p>
            <a:pPr algn="ctr"/>
            <a:r>
              <a:rPr lang="en-US" sz="1400" dirty="0">
                <a:hlinkClick r:id="rId2"/>
              </a:rPr>
              <a:t>https://</a:t>
            </a:r>
            <a:r>
              <a:rPr lang="en-US" sz="1400" dirty="0" smtClean="0">
                <a:hlinkClick r:id="rId2"/>
              </a:rPr>
              <a:t>sites.google.com/site/rsdmae199/home</a:t>
            </a:r>
            <a:r>
              <a:rPr lang="en-US" sz="1400" dirty="0" smtClean="0"/>
              <a:t> </a:t>
            </a:r>
          </a:p>
        </p:txBody>
      </p:sp>
      <p:pic>
        <p:nvPicPr>
          <p:cNvPr id="8" name="Picture 7" descr="ROADSIDE SD LOGO.jpg"/>
          <p:cNvPicPr>
            <a:picLocks noChangeAspect="1"/>
          </p:cNvPicPr>
          <p:nvPr/>
        </p:nvPicPr>
        <p:blipFill>
          <a:blip r:embed="rId3" cstate="print"/>
          <a:stretch>
            <a:fillRect/>
          </a:stretch>
        </p:blipFill>
        <p:spPr>
          <a:xfrm>
            <a:off x="3505200" y="228600"/>
            <a:ext cx="1981200" cy="260855"/>
          </a:xfrm>
          <a:prstGeom prst="rect">
            <a:avLst/>
          </a:prstGeom>
        </p:spPr>
      </p:pic>
      <p:pic>
        <p:nvPicPr>
          <p:cNvPr id="9" name="Picture 2"/>
          <p:cNvPicPr>
            <a:picLocks noChangeAspect="1" noChangeArrowheads="1"/>
          </p:cNvPicPr>
          <p:nvPr/>
        </p:nvPicPr>
        <p:blipFill>
          <a:blip r:embed="rId4"/>
          <a:srcRect/>
          <a:stretch>
            <a:fillRect/>
          </a:stretch>
        </p:blipFill>
        <p:spPr bwMode="auto">
          <a:xfrm>
            <a:off x="981314" y="2514600"/>
            <a:ext cx="1981200" cy="1647576"/>
          </a:xfrm>
          <a:prstGeom prst="rect">
            <a:avLst/>
          </a:prstGeom>
          <a:noFill/>
          <a:ln w="9525">
            <a:noFill/>
            <a:miter lim="800000"/>
            <a:headEnd/>
            <a:tailEnd/>
          </a:ln>
          <a:effectLst/>
        </p:spPr>
      </p:pic>
      <p:pic>
        <p:nvPicPr>
          <p:cNvPr id="11" name="Picture 2"/>
          <p:cNvPicPr>
            <a:picLocks noChangeAspect="1" noChangeArrowheads="1"/>
          </p:cNvPicPr>
          <p:nvPr/>
        </p:nvPicPr>
        <p:blipFill>
          <a:blip r:embed="rId5"/>
          <a:srcRect/>
          <a:stretch>
            <a:fillRect/>
          </a:stretch>
        </p:blipFill>
        <p:spPr bwMode="auto">
          <a:xfrm>
            <a:off x="3267314" y="2514600"/>
            <a:ext cx="2828686" cy="1647576"/>
          </a:xfrm>
          <a:prstGeom prst="rect">
            <a:avLst/>
          </a:prstGeom>
          <a:noFill/>
          <a:ln w="9525">
            <a:noFill/>
            <a:miter lim="800000"/>
            <a:headEnd/>
            <a:tailEnd/>
          </a:ln>
          <a:effectLst/>
        </p:spPr>
      </p:pic>
      <p:pic>
        <p:nvPicPr>
          <p:cNvPr id="12" name="Picture 4" descr="http://fypower.org/news/wp-content/uploads/2008/01/Roadside_Solar.jpg"/>
          <p:cNvPicPr>
            <a:picLocks noChangeAspect="1" noChangeArrowheads="1"/>
          </p:cNvPicPr>
          <p:nvPr/>
        </p:nvPicPr>
        <p:blipFill>
          <a:blip r:embed="rId6"/>
          <a:srcRect/>
          <a:stretch>
            <a:fillRect/>
          </a:stretch>
        </p:blipFill>
        <p:spPr bwMode="auto">
          <a:xfrm>
            <a:off x="6477000" y="2514600"/>
            <a:ext cx="1828800" cy="1645920"/>
          </a:xfrm>
          <a:prstGeom prst="rect">
            <a:avLst/>
          </a:prstGeom>
          <a:noFill/>
        </p:spPr>
      </p:pic>
    </p:spTree>
    <p:extLst>
      <p:ext uri="{BB962C8B-B14F-4D97-AF65-F5344CB8AC3E}">
        <p14:creationId xmlns:p14="http://schemas.microsoft.com/office/powerpoint/2010/main" val="2897316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ADSIDE SD LOGO.jpg"/>
          <p:cNvPicPr>
            <a:picLocks noChangeAspect="1"/>
          </p:cNvPicPr>
          <p:nvPr/>
        </p:nvPicPr>
        <p:blipFill>
          <a:blip r:embed="rId4" cstate="print"/>
          <a:stretch>
            <a:fillRect/>
          </a:stretch>
        </p:blipFill>
        <p:spPr>
          <a:xfrm>
            <a:off x="3505200" y="228600"/>
            <a:ext cx="1981200" cy="260855"/>
          </a:xfrm>
          <a:prstGeom prst="rect">
            <a:avLst/>
          </a:prstGeom>
        </p:spPr>
      </p:pic>
    </p:spTree>
    <p:controls>
      <mc:AlternateContent xmlns:mc="http://schemas.openxmlformats.org/markup-compatibility/2006">
        <mc:Choice xmlns:v="urn:schemas-microsoft-com:vml" Requires="v">
          <p:control spid="5123" name="ShockwaveFlash1" r:id="rId2" imgW="4191585" imgH="3048426"/>
        </mc:Choice>
        <mc:Fallback>
          <p:control name="ShockwaveFlash1" r:id="rId2" imgW="4191585" imgH="304842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676400"/>
                  <a:ext cx="4191000" cy="304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11573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Solar 101: Overview of Solar Energy Technologies and Their Uses </a:t>
            </a:r>
            <a:endParaRPr lang="en-US" sz="2400" dirty="0"/>
          </a:p>
        </p:txBody>
      </p:sp>
      <p:sp>
        <p:nvSpPr>
          <p:cNvPr id="3" name="Content Placeholder 2"/>
          <p:cNvSpPr>
            <a:spLocks noGrp="1"/>
          </p:cNvSpPr>
          <p:nvPr>
            <p:ph sz="quarter" idx="1"/>
          </p:nvPr>
        </p:nvSpPr>
        <p:spPr>
          <a:xfrm>
            <a:off x="301752" y="1600200"/>
            <a:ext cx="3813048" cy="5105400"/>
          </a:xfrm>
        </p:spPr>
        <p:txBody>
          <a:bodyPr>
            <a:normAutofit/>
          </a:bodyPr>
          <a:lstStyle/>
          <a:p>
            <a:pPr marL="0" indent="0">
              <a:buNone/>
            </a:pPr>
            <a:r>
              <a:rPr lang="en-US" sz="1100" dirty="0" smtClean="0"/>
              <a:t>There are </a:t>
            </a:r>
            <a:r>
              <a:rPr lang="en-US" sz="1100" b="1" dirty="0" smtClean="0"/>
              <a:t>two basic technologies </a:t>
            </a:r>
            <a:r>
              <a:rPr lang="en-US" sz="1100" dirty="0" smtClean="0"/>
              <a:t>that can harness the energy of the sun to generate electricity:  concentrating solar power (CSP) and solar </a:t>
            </a:r>
            <a:r>
              <a:rPr lang="en-US" sz="1100" dirty="0" smtClean="0"/>
              <a:t>photovoltaics</a:t>
            </a:r>
            <a:r>
              <a:rPr lang="en-US" sz="1100" dirty="0" smtClean="0"/>
              <a:t> (PV).</a:t>
            </a:r>
          </a:p>
          <a:p>
            <a:endParaRPr lang="en-US" sz="1100" dirty="0" smtClean="0"/>
          </a:p>
          <a:p>
            <a:pPr marL="0" indent="0">
              <a:buNone/>
            </a:pPr>
            <a:r>
              <a:rPr lang="en-US" sz="1100" b="1" dirty="0" smtClean="0"/>
              <a:t>Concentrating solar power:</a:t>
            </a:r>
            <a:r>
              <a:rPr lang="en-US" sz="1100" dirty="0" smtClean="0"/>
              <a:t> CSP technologies use mirrors to concentrate the thermal energy of sunlight to make steam and produce electric power using turbine or heat engine.  CSP systems require substantial tracts of land, on a scale of </a:t>
            </a:r>
            <a:r>
              <a:rPr lang="en-US" sz="1100" b="1" dirty="0" smtClean="0"/>
              <a:t>500 to 1000 acres in climates with limited cloud cover to be cost effective</a:t>
            </a:r>
            <a:r>
              <a:rPr lang="en-US" sz="1100" dirty="0" smtClean="0"/>
              <a:t>.</a:t>
            </a:r>
          </a:p>
          <a:p>
            <a:pPr>
              <a:buNone/>
            </a:pPr>
            <a:endParaRPr lang="en-US" sz="1100" dirty="0" smtClean="0"/>
          </a:p>
          <a:p>
            <a:pPr marL="0" indent="0">
              <a:buNone/>
            </a:pPr>
            <a:r>
              <a:rPr lang="en-US" sz="1100" b="1" dirty="0" smtClean="0"/>
              <a:t>Solar </a:t>
            </a:r>
            <a:r>
              <a:rPr lang="en-US" sz="1100" b="1" dirty="0" smtClean="0"/>
              <a:t>Photovoltaics</a:t>
            </a:r>
            <a:r>
              <a:rPr lang="en-US" sz="1100" b="1" dirty="0" smtClean="0"/>
              <a:t>: </a:t>
            </a:r>
            <a:r>
              <a:rPr lang="en-US" sz="1100" dirty="0" smtClean="0"/>
              <a:t>  PV technologies are solid state semiconductors that directly convert direct ad indirect sunlight into electricity.  Solar PV is a distributed electric power generating technology that produces electricity at or near the place where it is used.  </a:t>
            </a:r>
          </a:p>
          <a:p>
            <a:pPr marL="0" indent="0">
              <a:buNone/>
            </a:pPr>
            <a:endParaRPr lang="en-US" sz="1100" dirty="0" smtClean="0"/>
          </a:p>
          <a:p>
            <a:pPr marL="0" indent="0">
              <a:buNone/>
            </a:pPr>
            <a:r>
              <a:rPr lang="en-US" sz="1100" dirty="0" smtClean="0"/>
              <a:t>Most common example, small </a:t>
            </a:r>
            <a:r>
              <a:rPr lang="en-US" sz="1100" dirty="0" smtClean="0"/>
              <a:t>PV systems are often installed on building roofs (a deployment called rooftop solar PV). </a:t>
            </a:r>
            <a:endParaRPr lang="en-US" sz="1100" dirty="0" smtClean="0"/>
          </a:p>
          <a:p>
            <a:r>
              <a:rPr lang="en-US" sz="1100" dirty="0" smtClean="0"/>
              <a:t>Costs</a:t>
            </a:r>
          </a:p>
          <a:p>
            <a:pPr lvl="1"/>
            <a:r>
              <a:rPr lang="en-US" sz="1100" dirty="0" smtClean="0"/>
              <a:t>Financia</a:t>
            </a:r>
            <a:r>
              <a:rPr lang="en-US" sz="1100" dirty="0" smtClean="0"/>
              <a:t>l</a:t>
            </a:r>
          </a:p>
          <a:p>
            <a:pPr lvl="1"/>
            <a:r>
              <a:rPr lang="en-US" sz="1100" dirty="0" smtClean="0"/>
              <a:t>Transaction</a:t>
            </a:r>
          </a:p>
          <a:p>
            <a:r>
              <a:rPr lang="en-US" sz="1100" dirty="0" smtClean="0"/>
              <a:t>Aesthetics</a:t>
            </a:r>
          </a:p>
          <a:p>
            <a:r>
              <a:rPr lang="en-US" sz="1100" dirty="0" smtClean="0"/>
              <a:t>Transfer of ownership</a:t>
            </a:r>
            <a:endParaRPr lang="en-US" sz="1100" b="1" dirty="0"/>
          </a:p>
        </p:txBody>
      </p:sp>
      <p:pic>
        <p:nvPicPr>
          <p:cNvPr id="4" name="Picture 2" descr="How Photovoltaic Panels Work">
            <a:hlinkClick r:id="rId2"/>
          </p:cNvPr>
          <p:cNvPicPr>
            <a:picLocks noChangeAspect="1" noChangeArrowheads="1"/>
          </p:cNvPicPr>
          <p:nvPr/>
        </p:nvPicPr>
        <p:blipFill>
          <a:blip r:embed="rId3"/>
          <a:srcRect/>
          <a:stretch>
            <a:fillRect/>
          </a:stretch>
        </p:blipFill>
        <p:spPr bwMode="auto">
          <a:xfrm>
            <a:off x="4191000" y="1752600"/>
            <a:ext cx="4690165" cy="4419600"/>
          </a:xfrm>
          <a:prstGeom prst="rect">
            <a:avLst/>
          </a:prstGeom>
          <a:noFill/>
        </p:spPr>
      </p:pic>
      <p:pic>
        <p:nvPicPr>
          <p:cNvPr id="6" name="Picture 5" descr="ROADSIDE SD LOGO.jpg"/>
          <p:cNvPicPr>
            <a:picLocks noChangeAspect="1"/>
          </p:cNvPicPr>
          <p:nvPr/>
        </p:nvPicPr>
        <p:blipFill>
          <a:blip r:embed="rId4" cstate="print"/>
          <a:stretch>
            <a:fillRect/>
          </a:stretch>
        </p:blipFill>
        <p:spPr>
          <a:xfrm>
            <a:off x="3505200" y="228600"/>
            <a:ext cx="1981200" cy="260855"/>
          </a:xfrm>
          <a:prstGeom prst="rect">
            <a:avLst/>
          </a:prstGeom>
        </p:spPr>
      </p:pic>
    </p:spTree>
    <p:extLst>
      <p:ext uri="{BB962C8B-B14F-4D97-AF65-F5344CB8AC3E}">
        <p14:creationId xmlns:p14="http://schemas.microsoft.com/office/powerpoint/2010/main" val="2226391831"/>
      </p:ext>
    </p:extLst>
  </p:cSld>
  <p:clrMapOvr>
    <a:masterClrMapping/>
  </p:clrMapOvr>
  <p:transition advTm="286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Solar 101: Solar PV cells, panels and arrays</a:t>
            </a:r>
            <a:endParaRPr lang="en-US" sz="2800" dirty="0"/>
          </a:p>
        </p:txBody>
      </p:sp>
      <p:sp>
        <p:nvSpPr>
          <p:cNvPr id="3" name="Content Placeholder 2"/>
          <p:cNvSpPr>
            <a:spLocks noGrp="1"/>
          </p:cNvSpPr>
          <p:nvPr>
            <p:ph sz="quarter" idx="1"/>
          </p:nvPr>
        </p:nvSpPr>
        <p:spPr>
          <a:xfrm>
            <a:off x="4572000" y="1752600"/>
            <a:ext cx="4267200" cy="5257800"/>
          </a:xfrm>
        </p:spPr>
        <p:txBody>
          <a:bodyPr>
            <a:normAutofit/>
          </a:bodyPr>
          <a:lstStyle/>
          <a:p>
            <a:r>
              <a:rPr lang="en-US" sz="1300" dirty="0" smtClean="0"/>
              <a:t>The basic building block of a solar PV system is the solar cell.  Solar cells are solid-state, semiconductor devices that convert the energy in sunlight into electricity.  A variety of semi conductor materials can be used in the manufacture of solar cells but the most common material in the marketplace is crystalline silicon.</a:t>
            </a:r>
          </a:p>
          <a:p>
            <a:endParaRPr lang="en-US" sz="1300" dirty="0" smtClean="0"/>
          </a:p>
          <a:p>
            <a:r>
              <a:rPr lang="en-US" sz="1300" dirty="0" smtClean="0"/>
              <a:t>Individually, PV cells can only produce a small amount of power so they are connected to form a PV module, or solar panel.  </a:t>
            </a:r>
            <a:r>
              <a:rPr lang="en-US" sz="1300" b="1" dirty="0" smtClean="0"/>
              <a:t>MODULE = PANEL</a:t>
            </a:r>
            <a:r>
              <a:rPr lang="en-US" sz="1300" dirty="0" smtClean="0"/>
              <a:t>  </a:t>
            </a:r>
          </a:p>
          <a:p>
            <a:endParaRPr lang="en-US" sz="1300" dirty="0" smtClean="0"/>
          </a:p>
          <a:p>
            <a:r>
              <a:rPr lang="en-US" sz="1300" dirty="0" smtClean="0"/>
              <a:t>To provide electrical insulation and protect against environmental corrosion, the panel is encased in a transparent material referred to as an </a:t>
            </a:r>
            <a:r>
              <a:rPr lang="en-US" sz="1300" dirty="0" smtClean="0"/>
              <a:t>encapsulant</a:t>
            </a:r>
            <a:r>
              <a:rPr lang="en-US" sz="1300" dirty="0" smtClean="0"/>
              <a:t>. </a:t>
            </a:r>
          </a:p>
          <a:p>
            <a:endParaRPr lang="en-US" sz="1300" dirty="0" smtClean="0"/>
          </a:p>
          <a:p>
            <a:r>
              <a:rPr lang="en-US" sz="1300" dirty="0" smtClean="0"/>
              <a:t>To provide structural integrity the panel is mounted on top of a rigid flat surface or substrate.  A transparent cover film, commonly made glass, further protects the components from the elements.</a:t>
            </a:r>
          </a:p>
        </p:txBody>
      </p:sp>
      <p:pic>
        <p:nvPicPr>
          <p:cNvPr id="22530" name="Picture 2"/>
          <p:cNvPicPr>
            <a:picLocks noChangeAspect="1" noChangeArrowheads="1"/>
          </p:cNvPicPr>
          <p:nvPr/>
        </p:nvPicPr>
        <p:blipFill>
          <a:blip r:embed="rId2"/>
          <a:srcRect/>
          <a:stretch>
            <a:fillRect/>
          </a:stretch>
        </p:blipFill>
        <p:spPr bwMode="auto">
          <a:xfrm>
            <a:off x="622153" y="2819400"/>
            <a:ext cx="3492647" cy="2047875"/>
          </a:xfrm>
          <a:prstGeom prst="rect">
            <a:avLst/>
          </a:prstGeom>
          <a:noFill/>
          <a:ln w="9525">
            <a:noFill/>
            <a:miter lim="800000"/>
            <a:headEnd/>
            <a:tailEnd/>
          </a:ln>
          <a:effectLst/>
        </p:spPr>
      </p:pic>
      <p:pic>
        <p:nvPicPr>
          <p:cNvPr id="6" name="Picture 5" descr="ROADSIDE SD LOGO.jpg"/>
          <p:cNvPicPr>
            <a:picLocks noChangeAspect="1"/>
          </p:cNvPicPr>
          <p:nvPr/>
        </p:nvPicPr>
        <p:blipFill>
          <a:blip r:embed="rId3" cstate="print"/>
          <a:stretch>
            <a:fillRect/>
          </a:stretch>
        </p:blipFill>
        <p:spPr>
          <a:xfrm>
            <a:off x="3505200" y="228600"/>
            <a:ext cx="1981200" cy="260855"/>
          </a:xfrm>
          <a:prstGeom prst="rect">
            <a:avLst/>
          </a:prstGeom>
        </p:spPr>
      </p:pic>
    </p:spTree>
    <p:extLst>
      <p:ext uri="{BB962C8B-B14F-4D97-AF65-F5344CB8AC3E}">
        <p14:creationId xmlns:p14="http://schemas.microsoft.com/office/powerpoint/2010/main" val="3205751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Solar 101: Inverters</a:t>
            </a:r>
            <a:endParaRPr lang="en-US" sz="2800" dirty="0"/>
          </a:p>
        </p:txBody>
      </p:sp>
      <p:sp>
        <p:nvSpPr>
          <p:cNvPr id="3" name="Content Placeholder 2"/>
          <p:cNvSpPr>
            <a:spLocks noGrp="1"/>
          </p:cNvSpPr>
          <p:nvPr>
            <p:ph sz="quarter" idx="1"/>
          </p:nvPr>
        </p:nvSpPr>
        <p:spPr>
          <a:xfrm>
            <a:off x="457200" y="2015613"/>
            <a:ext cx="4800600" cy="4385187"/>
          </a:xfrm>
        </p:spPr>
        <p:txBody>
          <a:bodyPr>
            <a:normAutofit fontScale="62500" lnSpcReduction="20000"/>
          </a:bodyPr>
          <a:lstStyle/>
          <a:p>
            <a:r>
              <a:rPr lang="en-US" dirty="0" smtClean="0"/>
              <a:t>Power condition units, or power inverters, are specialized pieces of electrical equipment that convert the direct-current (dc) electricity produced by the photovoltaic panels into alternating-current (ac) electricity that can be placed on the electric grid.</a:t>
            </a:r>
          </a:p>
          <a:p>
            <a:endParaRPr lang="en-US" dirty="0" smtClean="0"/>
          </a:p>
          <a:p>
            <a:r>
              <a:rPr lang="en-US" dirty="0" smtClean="0"/>
              <a:t>The number of inverters in a solar array will vary depending on the specifications of the equipment involved, but a common configuration is to utilize one inverter for each parallel string.</a:t>
            </a:r>
          </a:p>
          <a:p>
            <a:endParaRPr lang="en-US" dirty="0" smtClean="0"/>
          </a:p>
          <a:p>
            <a:r>
              <a:rPr lang="en-US" dirty="0" smtClean="0"/>
              <a:t>Once the electricity is converted to ac, it can be placed onto the local electricity distribution  grid through a grid interconnection.</a:t>
            </a:r>
            <a:endParaRPr lang="en-US" dirty="0"/>
          </a:p>
        </p:txBody>
      </p:sp>
      <p:pic>
        <p:nvPicPr>
          <p:cNvPr id="21506" name="Picture 2" descr="http://www.alphatrononline.com/images/productimages/SB3800_small.jpg"/>
          <p:cNvPicPr>
            <a:picLocks noChangeAspect="1" noChangeArrowheads="1"/>
          </p:cNvPicPr>
          <p:nvPr/>
        </p:nvPicPr>
        <p:blipFill>
          <a:blip r:embed="rId2"/>
          <a:srcRect/>
          <a:stretch>
            <a:fillRect/>
          </a:stretch>
        </p:blipFill>
        <p:spPr bwMode="auto">
          <a:xfrm>
            <a:off x="5410200" y="1905000"/>
            <a:ext cx="3076575" cy="2667000"/>
          </a:xfrm>
          <a:prstGeom prst="rect">
            <a:avLst/>
          </a:prstGeom>
          <a:noFill/>
        </p:spPr>
      </p:pic>
      <p:sp>
        <p:nvSpPr>
          <p:cNvPr id="5" name="Rectangle 4"/>
          <p:cNvSpPr/>
          <p:nvPr/>
        </p:nvSpPr>
        <p:spPr>
          <a:xfrm>
            <a:off x="5334000" y="4800600"/>
            <a:ext cx="3139956" cy="738664"/>
          </a:xfrm>
          <a:prstGeom prst="rect">
            <a:avLst/>
          </a:prstGeom>
        </p:spPr>
        <p:txBody>
          <a:bodyPr wrap="square">
            <a:spAutoFit/>
          </a:bodyPr>
          <a:lstStyle/>
          <a:p>
            <a:pPr algn="ctr"/>
            <a:r>
              <a:rPr lang="en-US" sz="1400" dirty="0" smtClean="0"/>
              <a:t>The number of inverters will depend on their size (250 kW, 500kW, etc.) and the size of the array.</a:t>
            </a:r>
            <a:endParaRPr lang="en-US" sz="1400" dirty="0"/>
          </a:p>
        </p:txBody>
      </p:sp>
      <p:pic>
        <p:nvPicPr>
          <p:cNvPr id="7" name="Picture 6" descr="ROADSIDE SD LOGO.jpg"/>
          <p:cNvPicPr>
            <a:picLocks noChangeAspect="1"/>
          </p:cNvPicPr>
          <p:nvPr/>
        </p:nvPicPr>
        <p:blipFill>
          <a:blip r:embed="rId3" cstate="print"/>
          <a:stretch>
            <a:fillRect/>
          </a:stretch>
        </p:blipFill>
        <p:spPr>
          <a:xfrm>
            <a:off x="3505200" y="228600"/>
            <a:ext cx="1981200" cy="260855"/>
          </a:xfrm>
          <a:prstGeom prst="rect">
            <a:avLst/>
          </a:prstGeom>
        </p:spPr>
      </p:pic>
    </p:spTree>
    <p:extLst>
      <p:ext uri="{BB962C8B-B14F-4D97-AF65-F5344CB8AC3E}">
        <p14:creationId xmlns:p14="http://schemas.microsoft.com/office/powerpoint/2010/main" val="2982839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Solar 101: Interconnection</a:t>
            </a:r>
            <a:endParaRPr lang="en-US" sz="2800" dirty="0"/>
          </a:p>
        </p:txBody>
      </p:sp>
      <p:sp>
        <p:nvSpPr>
          <p:cNvPr id="3" name="Content Placeholder 2"/>
          <p:cNvSpPr>
            <a:spLocks noGrp="1"/>
          </p:cNvSpPr>
          <p:nvPr>
            <p:ph sz="quarter" idx="1"/>
          </p:nvPr>
        </p:nvSpPr>
        <p:spPr>
          <a:xfrm>
            <a:off x="5105400" y="1787013"/>
            <a:ext cx="3505200" cy="4385187"/>
          </a:xfrm>
        </p:spPr>
        <p:txBody>
          <a:bodyPr>
            <a:normAutofit fontScale="55000" lnSpcReduction="20000"/>
          </a:bodyPr>
          <a:lstStyle/>
          <a:p>
            <a:r>
              <a:rPr lang="en-US" dirty="0" smtClean="0"/>
              <a:t>The term interconnection refers to connecting a PV system to the electric grid – a procedure managed by the local electric utility.  Most electric utilities require that a grid-tied PV system meets specific interconnection standards.</a:t>
            </a:r>
          </a:p>
          <a:p>
            <a:r>
              <a:rPr lang="en-US" dirty="0" smtClean="0"/>
              <a:t>These standards typically require the installation of disconnect switches– safety equipment that can interrupt the flow of electricity from the PV system in an emergency.  They also ensure that power inverters and other electrical equipment, like meters, meet certain electrical codes or standards.</a:t>
            </a:r>
          </a:p>
          <a:p>
            <a:r>
              <a:rPr lang="en-US" dirty="0" smtClean="0"/>
              <a:t>These requirements are usually detailed in an interconnection agreement signed by the electric utility and the solar PV system owner.   </a:t>
            </a:r>
          </a:p>
          <a:p>
            <a:endParaRPr lang="en-US" dirty="0"/>
          </a:p>
        </p:txBody>
      </p:sp>
      <p:pic>
        <p:nvPicPr>
          <p:cNvPr id="20482" name="Picture 2" descr="http://www.simplysolaraz.com/wp-content/uploads/2010/06/solar101.png"/>
          <p:cNvPicPr>
            <a:picLocks noChangeAspect="1" noChangeArrowheads="1"/>
          </p:cNvPicPr>
          <p:nvPr/>
        </p:nvPicPr>
        <p:blipFill>
          <a:blip r:embed="rId2"/>
          <a:srcRect/>
          <a:stretch>
            <a:fillRect/>
          </a:stretch>
        </p:blipFill>
        <p:spPr bwMode="auto">
          <a:xfrm>
            <a:off x="457200" y="1828800"/>
            <a:ext cx="4448175" cy="4419600"/>
          </a:xfrm>
          <a:prstGeom prst="rect">
            <a:avLst/>
          </a:prstGeom>
          <a:noFill/>
        </p:spPr>
      </p:pic>
      <p:pic>
        <p:nvPicPr>
          <p:cNvPr id="6" name="Picture 5" descr="ROADSIDE SD LOGO.jpg"/>
          <p:cNvPicPr>
            <a:picLocks noChangeAspect="1"/>
          </p:cNvPicPr>
          <p:nvPr/>
        </p:nvPicPr>
        <p:blipFill>
          <a:blip r:embed="rId3" cstate="print"/>
          <a:stretch>
            <a:fillRect/>
          </a:stretch>
        </p:blipFill>
        <p:spPr>
          <a:xfrm>
            <a:off x="3505200" y="228600"/>
            <a:ext cx="1981200" cy="260855"/>
          </a:xfrm>
          <a:prstGeom prst="rect">
            <a:avLst/>
          </a:prstGeom>
        </p:spPr>
      </p:pic>
    </p:spTree>
    <p:extLst>
      <p:ext uri="{BB962C8B-B14F-4D97-AF65-F5344CB8AC3E}">
        <p14:creationId xmlns:p14="http://schemas.microsoft.com/office/powerpoint/2010/main" val="866314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4724400"/>
            <a:ext cx="8229600" cy="2133600"/>
          </a:xfrm>
        </p:spPr>
        <p:txBody>
          <a:bodyPr/>
          <a:lstStyle/>
          <a:p>
            <a:pPr>
              <a:buNone/>
            </a:pPr>
            <a:r>
              <a:rPr lang="en-US" dirty="0" smtClean="0"/>
              <a:t>	</a:t>
            </a:r>
            <a:endParaRPr lang="en-US" dirty="0"/>
          </a:p>
          <a:p>
            <a:pPr>
              <a:buNone/>
            </a:pPr>
            <a:endParaRPr lang="en-US" dirty="0"/>
          </a:p>
        </p:txBody>
      </p:sp>
      <p:sp>
        <p:nvSpPr>
          <p:cNvPr id="4" name="TextBox 3"/>
          <p:cNvSpPr txBox="1"/>
          <p:nvPr/>
        </p:nvSpPr>
        <p:spPr>
          <a:xfrm>
            <a:off x="2514600" y="4953000"/>
            <a:ext cx="4006932" cy="1384995"/>
          </a:xfrm>
          <a:prstGeom prst="rect">
            <a:avLst/>
          </a:prstGeom>
          <a:noFill/>
        </p:spPr>
        <p:txBody>
          <a:bodyPr wrap="square" numCol="1" rtlCol="0">
            <a:spAutoFit/>
          </a:bodyPr>
          <a:lstStyle/>
          <a:p>
            <a:pPr algn="ctr"/>
            <a:r>
              <a:rPr lang="en-US" sz="1050" b="1" dirty="0" smtClean="0"/>
              <a:t>Solar Tunnel Antwerp, Belgium </a:t>
            </a:r>
            <a:r>
              <a:rPr lang="en-US" sz="1050" b="1" dirty="0" smtClean="0"/>
              <a:t>June, </a:t>
            </a:r>
            <a:r>
              <a:rPr lang="en-US" sz="1050" b="1" dirty="0" smtClean="0"/>
              <a:t>2011</a:t>
            </a:r>
            <a:r>
              <a:rPr lang="en-US" sz="1050" dirty="0" smtClean="0"/>
              <a:t>:   The tunnel on the Paris-to-Amsterdam line topped with 16,000 solar panels went on line in 2011 and generates enough  electricity to power the Antwerp station and Belgian train network.</a:t>
            </a:r>
          </a:p>
          <a:p>
            <a:endParaRPr lang="en-US" sz="1050" dirty="0" smtClean="0"/>
          </a:p>
          <a:p>
            <a:pPr lvl="3">
              <a:buFont typeface="Wingdings" pitchFamily="2" charset="2"/>
              <a:buChar char="q"/>
            </a:pPr>
            <a:r>
              <a:rPr lang="en-US" sz="1050" dirty="0" smtClean="0"/>
              <a:t> Cost:  $22.8M</a:t>
            </a:r>
          </a:p>
          <a:p>
            <a:pPr lvl="3">
              <a:buFont typeface="Wingdings" pitchFamily="2" charset="2"/>
              <a:buChar char="q"/>
            </a:pPr>
            <a:r>
              <a:rPr lang="en-US" sz="1050" b="1" dirty="0" smtClean="0"/>
              <a:t> Size: 2.6 miles </a:t>
            </a:r>
          </a:p>
          <a:p>
            <a:pPr lvl="3">
              <a:buFont typeface="Wingdings" pitchFamily="2" charset="2"/>
              <a:buChar char="q"/>
            </a:pPr>
            <a:r>
              <a:rPr lang="en-US" sz="1050" dirty="0" smtClean="0"/>
              <a:t>Output: 3,300 MW</a:t>
            </a:r>
            <a:endParaRPr lang="en-US" sz="1050" dirty="0"/>
          </a:p>
        </p:txBody>
      </p:sp>
      <p:sp>
        <p:nvSpPr>
          <p:cNvPr id="7" name="Rectangle 6"/>
          <p:cNvSpPr/>
          <p:nvPr/>
        </p:nvSpPr>
        <p:spPr>
          <a:xfrm>
            <a:off x="2590800" y="4505980"/>
            <a:ext cx="3962400" cy="523220"/>
          </a:xfrm>
          <a:prstGeom prst="rect">
            <a:avLst/>
          </a:prstGeom>
        </p:spPr>
        <p:txBody>
          <a:bodyPr wrap="square">
            <a:spAutoFit/>
          </a:bodyPr>
          <a:lstStyle/>
          <a:p>
            <a:pPr algn="ctr"/>
            <a:r>
              <a:rPr lang="en-US" sz="1400" b="1" dirty="0" smtClean="0"/>
              <a:t>Roadside solar solutions have been successful in Europe for years </a:t>
            </a:r>
          </a:p>
        </p:txBody>
      </p:sp>
      <p:sp>
        <p:nvSpPr>
          <p:cNvPr id="5" name="Title 1"/>
          <p:cNvSpPr>
            <a:spLocks noGrp="1"/>
          </p:cNvSpPr>
          <p:nvPr>
            <p:ph type="title"/>
          </p:nvPr>
        </p:nvSpPr>
        <p:spPr>
          <a:xfrm>
            <a:off x="301752" y="228600"/>
            <a:ext cx="8534400" cy="758952"/>
          </a:xfrm>
        </p:spPr>
        <p:txBody>
          <a:bodyPr>
            <a:normAutofit/>
          </a:bodyPr>
          <a:lstStyle/>
          <a:p>
            <a:r>
              <a:rPr lang="en-US" sz="2400" dirty="0" smtClean="0"/>
              <a:t>International Applications</a:t>
            </a:r>
            <a:endParaRPr lang="en-US" sz="2400" dirty="0"/>
          </a:p>
        </p:txBody>
      </p:sp>
      <p:pic>
        <p:nvPicPr>
          <p:cNvPr id="11" name="Picture 10" descr="ROADSIDE SD LOGO.jpg"/>
          <p:cNvPicPr>
            <a:picLocks noChangeAspect="1"/>
          </p:cNvPicPr>
          <p:nvPr/>
        </p:nvPicPr>
        <p:blipFill>
          <a:blip r:embed="rId4" cstate="print"/>
          <a:stretch>
            <a:fillRect/>
          </a:stretch>
        </p:blipFill>
        <p:spPr>
          <a:xfrm>
            <a:off x="3505200" y="228600"/>
            <a:ext cx="1981200" cy="260855"/>
          </a:xfrm>
          <a:prstGeom prst="rect">
            <a:avLst/>
          </a:prstGeom>
        </p:spPr>
      </p:pic>
    </p:spTree>
    <p:controls>
      <mc:AlternateContent xmlns:mc="http://schemas.openxmlformats.org/markup-compatibility/2006">
        <mc:Choice xmlns:v="urn:schemas-microsoft-com:vml" Requires="v">
          <p:control spid="1031" name="ShockwaveFlash2" r:id="rId2" imgW="4191585" imgH="2742857"/>
        </mc:Choice>
        <mc:Fallback>
          <p:control name="ShockwaveFlash2" r:id="rId2" imgW="4191585" imgH="2742857">
            <p:pic>
              <p:nvPicPr>
                <p:cNvPr id="0" name="ShockwaveFlash2"/>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676400"/>
                  <a:ext cx="4191000" cy="2743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9504531"/>
      </p:ext>
    </p:extLst>
  </p:cSld>
  <p:clrMapOvr>
    <a:masterClrMapping/>
  </p:clrMapOvr>
  <mc:AlternateContent xmlns:mc="http://schemas.openxmlformats.org/markup-compatibility/2006" xmlns:p14="http://schemas.microsoft.com/office/powerpoint/2010/main">
    <mc:Choice Requires="p14">
      <p:transition p14:dur="0" advTm="22937"/>
    </mc:Choice>
    <mc:Fallback xmlns="">
      <p:transition advTm="2293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03524"/>
            <a:ext cx="25908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19399"/>
            <a:ext cx="27051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301752" y="228600"/>
            <a:ext cx="8534400" cy="758952"/>
          </a:xfrm>
        </p:spPr>
        <p:txBody>
          <a:bodyPr>
            <a:normAutofit/>
          </a:bodyPr>
          <a:lstStyle/>
          <a:p>
            <a:r>
              <a:rPr lang="en-US" sz="2400" dirty="0" smtClean="0"/>
              <a:t>International Applications</a:t>
            </a:r>
            <a:endParaRPr lang="en-US" sz="2400" dirty="0"/>
          </a:p>
        </p:txBody>
      </p:sp>
      <p:pic>
        <p:nvPicPr>
          <p:cNvPr id="7" name="Picture 6" descr="ROADSIDE SD LOGO.jpg"/>
          <p:cNvPicPr>
            <a:picLocks noChangeAspect="1"/>
          </p:cNvPicPr>
          <p:nvPr/>
        </p:nvPicPr>
        <p:blipFill>
          <a:blip r:embed="rId4" cstate="print"/>
          <a:stretch>
            <a:fillRect/>
          </a:stretch>
        </p:blipFill>
        <p:spPr>
          <a:xfrm>
            <a:off x="3505200" y="228600"/>
            <a:ext cx="1981200" cy="260855"/>
          </a:xfrm>
          <a:prstGeom prst="rect">
            <a:avLst/>
          </a:prstGeom>
        </p:spPr>
      </p:pic>
      <p:sp>
        <p:nvSpPr>
          <p:cNvPr id="4" name="Rectangle 3"/>
          <p:cNvSpPr/>
          <p:nvPr/>
        </p:nvSpPr>
        <p:spPr>
          <a:xfrm>
            <a:off x="914400" y="1752600"/>
            <a:ext cx="7391400" cy="846386"/>
          </a:xfrm>
          <a:prstGeom prst="rect">
            <a:avLst/>
          </a:prstGeom>
        </p:spPr>
        <p:txBody>
          <a:bodyPr wrap="square">
            <a:spAutoFit/>
          </a:bodyPr>
          <a:lstStyle/>
          <a:p>
            <a:pPr algn="ctr"/>
            <a:r>
              <a:rPr lang="en-US" sz="1400" b="1" dirty="0" smtClean="0"/>
              <a:t>‘PV Soundless’ </a:t>
            </a:r>
            <a:r>
              <a:rPr lang="en-US" sz="1400" b="1" dirty="0"/>
              <a:t>P</a:t>
            </a:r>
            <a:r>
              <a:rPr lang="en-US" sz="1400" b="1" dirty="0" smtClean="0"/>
              <a:t>roject </a:t>
            </a:r>
            <a:r>
              <a:rPr lang="en-US" sz="1400" b="1" dirty="0"/>
              <a:t>– </a:t>
            </a:r>
            <a:r>
              <a:rPr lang="en-US" sz="1400" b="1" dirty="0"/>
              <a:t>Freising</a:t>
            </a:r>
            <a:r>
              <a:rPr lang="en-US" sz="1400" b="1" dirty="0"/>
              <a:t>, Germany </a:t>
            </a:r>
            <a:endParaRPr lang="en-US" sz="1400" b="1" dirty="0" smtClean="0"/>
          </a:p>
          <a:p>
            <a:endParaRPr lang="en-US" sz="1400" dirty="0"/>
          </a:p>
          <a:p>
            <a:pPr algn="ctr"/>
            <a:r>
              <a:rPr lang="en-US" sz="1050" dirty="0"/>
              <a:t>The worlds largest PV sound barrier with a capacity of 500 </a:t>
            </a:r>
            <a:r>
              <a:rPr lang="en-US" sz="1050" dirty="0"/>
              <a:t>kWp</a:t>
            </a:r>
            <a:r>
              <a:rPr lang="en-US" sz="1050" dirty="0"/>
              <a:t> was installed at </a:t>
            </a:r>
            <a:r>
              <a:rPr lang="en-US" sz="1050" dirty="0"/>
              <a:t>Freising</a:t>
            </a:r>
            <a:r>
              <a:rPr lang="en-US" sz="1050" dirty="0"/>
              <a:t> in Germany, next to the Munich airport and </a:t>
            </a:r>
            <a:r>
              <a:rPr lang="en-US" sz="1050" dirty="0" smtClean="0"/>
              <a:t>has been operational </a:t>
            </a:r>
            <a:r>
              <a:rPr lang="en-US" sz="1050" b="1" dirty="0"/>
              <a:t>since September 2003</a:t>
            </a:r>
            <a:r>
              <a:rPr lang="en-US" sz="1050" dirty="0"/>
              <a:t>. </a:t>
            </a:r>
          </a:p>
        </p:txBody>
      </p:sp>
      <p:sp>
        <p:nvSpPr>
          <p:cNvPr id="5" name="Rectangle 4"/>
          <p:cNvSpPr/>
          <p:nvPr/>
        </p:nvSpPr>
        <p:spPr>
          <a:xfrm>
            <a:off x="533400" y="4939605"/>
            <a:ext cx="8001000" cy="577081"/>
          </a:xfrm>
          <a:prstGeom prst="rect">
            <a:avLst/>
          </a:prstGeom>
        </p:spPr>
        <p:txBody>
          <a:bodyPr wrap="square">
            <a:spAutoFit/>
          </a:bodyPr>
          <a:lstStyle/>
          <a:p>
            <a:pPr algn="ctr"/>
            <a:r>
              <a:rPr lang="en-US" sz="1050" dirty="0"/>
              <a:t>The main objective of this project was to demonstrate and promote an innovative multiple-function solar </a:t>
            </a:r>
            <a:r>
              <a:rPr lang="en-US" sz="1050" dirty="0" smtClean="0"/>
              <a:t>PV </a:t>
            </a:r>
            <a:r>
              <a:rPr lang="en-US" sz="1050" dirty="0" smtClean="0"/>
              <a:t>technology.   A </a:t>
            </a:r>
            <a:r>
              <a:rPr lang="en-US" sz="1050" dirty="0"/>
              <a:t>new ceramic based PV </a:t>
            </a:r>
            <a:r>
              <a:rPr lang="en-US" sz="1050" dirty="0" smtClean="0"/>
              <a:t>panel </a:t>
            </a:r>
            <a:r>
              <a:rPr lang="en-US" sz="1050" dirty="0"/>
              <a:t>was developed and tested </a:t>
            </a:r>
            <a:r>
              <a:rPr lang="en-US" sz="1050" dirty="0" smtClean="0"/>
              <a:t>for this project.  The </a:t>
            </a:r>
            <a:r>
              <a:rPr lang="en-US" sz="1050" dirty="0"/>
              <a:t>total power capacity of the </a:t>
            </a:r>
            <a:r>
              <a:rPr lang="en-US" sz="1050" dirty="0"/>
              <a:t>Freising</a:t>
            </a:r>
            <a:r>
              <a:rPr lang="en-US" sz="1050" dirty="0"/>
              <a:t> sound barrier adds up to 500 </a:t>
            </a:r>
            <a:r>
              <a:rPr lang="en-US" sz="1050" dirty="0"/>
              <a:t>kWp</a:t>
            </a:r>
            <a:r>
              <a:rPr lang="en-US" sz="1050" dirty="0"/>
              <a:t> at a length of approximately 1 km.</a:t>
            </a:r>
          </a:p>
        </p:txBody>
      </p:sp>
      <p:pic>
        <p:nvPicPr>
          <p:cNvPr id="4100" name="Picture 4" descr="File:PV Soundless Freising.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806147"/>
            <a:ext cx="2514600" cy="19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642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12195</TotalTime>
  <Words>3962</Words>
  <Application>Microsoft Office PowerPoint</Application>
  <PresentationFormat>On-screen Show (4:3)</PresentationFormat>
  <Paragraphs>301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Civic</vt:lpstr>
      <vt:lpstr>PowerPoint Presentation</vt:lpstr>
      <vt:lpstr>PowerPoint Presentation</vt:lpstr>
      <vt:lpstr>Introduction to ‘Roadside’ Solar</vt:lpstr>
      <vt:lpstr>Solar 101: Overview of Solar Energy Technologies and Their Uses </vt:lpstr>
      <vt:lpstr>Solar 101: Solar PV cells, panels and arrays</vt:lpstr>
      <vt:lpstr>Solar 101: Inverters</vt:lpstr>
      <vt:lpstr>Solar 101: Interconnection</vt:lpstr>
      <vt:lpstr>International Applications</vt:lpstr>
      <vt:lpstr>International Applications</vt:lpstr>
      <vt:lpstr>Domestic Capacity</vt:lpstr>
      <vt:lpstr>Domestic Applications</vt:lpstr>
      <vt:lpstr>Domestic Applications</vt:lpstr>
      <vt:lpstr>Plans for Local Applications</vt:lpstr>
      <vt:lpstr>Plans for Local Applications</vt:lpstr>
      <vt:lpstr>Plans for Local Applications</vt:lpstr>
      <vt:lpstr>Plans for Local Applications: System Comparison</vt:lpstr>
      <vt:lpstr>Why?</vt:lpstr>
      <vt:lpstr>Why?</vt:lpstr>
      <vt:lpstr>Why?</vt:lpstr>
      <vt:lpstr>PowerPoint Presentation</vt:lpstr>
      <vt:lpstr>How?</vt:lpstr>
      <vt:lpstr>How?</vt:lpstr>
      <vt:lpstr>How? Program costs</vt:lpstr>
      <vt:lpstr>How? Economic Analysis</vt:lpstr>
      <vt:lpstr>How? Project Timeline</vt:lpstr>
      <vt:lpstr>How? Gaining Agency Support and Structure for the Program</vt:lpstr>
      <vt:lpstr>How?</vt:lpstr>
      <vt:lpstr>How? Leadership buy-in</vt:lpstr>
      <vt:lpstr>How? Public Involvement and Communications</vt:lpstr>
      <vt:lpstr>How? Intellectual Property</vt:lpstr>
      <vt:lpstr>Progress for Local Applications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SUNROOF:</dc:title>
  <dc:creator>Jamaal Knight</dc:creator>
  <cp:lastModifiedBy>Qualcomm User</cp:lastModifiedBy>
  <cp:revision>685</cp:revision>
  <dcterms:created xsi:type="dcterms:W3CDTF">2011-09-04T17:04:16Z</dcterms:created>
  <dcterms:modified xsi:type="dcterms:W3CDTF">2012-11-14T19:55:01Z</dcterms:modified>
</cp:coreProperties>
</file>