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5" r:id="rId1"/>
  </p:sldMasterIdLst>
  <p:notesMasterIdLst>
    <p:notesMasterId r:id="rId25"/>
  </p:notesMasterIdLst>
  <p:handoutMasterIdLst>
    <p:handoutMasterId r:id="rId26"/>
  </p:handoutMasterIdLst>
  <p:sldIdLst>
    <p:sldId id="256" r:id="rId2"/>
    <p:sldId id="543" r:id="rId3"/>
    <p:sldId id="609" r:id="rId4"/>
    <p:sldId id="462" r:id="rId5"/>
    <p:sldId id="608" r:id="rId6"/>
    <p:sldId id="548" r:id="rId7"/>
    <p:sldId id="614" r:id="rId8"/>
    <p:sldId id="506" r:id="rId9"/>
    <p:sldId id="613" r:id="rId10"/>
    <p:sldId id="390" r:id="rId11"/>
    <p:sldId id="488" r:id="rId12"/>
    <p:sldId id="529" r:id="rId13"/>
    <p:sldId id="537" r:id="rId14"/>
    <p:sldId id="463" r:id="rId15"/>
    <p:sldId id="560" r:id="rId16"/>
    <p:sldId id="590" r:id="rId17"/>
    <p:sldId id="538" r:id="rId18"/>
    <p:sldId id="576" r:id="rId19"/>
    <p:sldId id="536" r:id="rId20"/>
    <p:sldId id="594" r:id="rId21"/>
    <p:sldId id="595" r:id="rId22"/>
    <p:sldId id="510" r:id="rId23"/>
    <p:sldId id="567" r:id="rId24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1DF5"/>
    <a:srgbClr val="0099FF"/>
    <a:srgbClr val="3C782C"/>
    <a:srgbClr val="005C2A"/>
    <a:srgbClr val="99CCFF"/>
    <a:srgbClr val="E2F2FA"/>
    <a:srgbClr val="7F4A25"/>
    <a:srgbClr val="653B15"/>
    <a:srgbClr val="003300"/>
    <a:srgbClr val="7E4A2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6" autoAdjust="0"/>
    <p:restoredTop sz="87500" autoAdjust="0"/>
  </p:normalViewPr>
  <p:slideViewPr>
    <p:cSldViewPr>
      <p:cViewPr>
        <p:scale>
          <a:sx n="50" d="100"/>
          <a:sy n="50" d="100"/>
        </p:scale>
        <p:origin x="-1704" y="-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A5AA50DB-04EA-4BC0-A54C-F44E4876DF59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393E2573-9BC4-4498-B42D-17FD1113E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2C506595-7892-4156-9AF5-8AB5876E848F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523AA186-43D1-4F23-A0BB-07BAACB17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AA186-43D1-4F23-A0BB-07BAACB1700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AA186-43D1-4F23-A0BB-07BAACB1700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 70% of our rain typically between Dec through March while </a:t>
            </a:r>
            <a:r>
              <a:rPr lang="en-US" dirty="0" err="1" smtClean="0"/>
              <a:t>evapotranspiration</a:t>
            </a:r>
            <a:r>
              <a:rPr lang="en-US" baseline="0" dirty="0" smtClean="0"/>
              <a:t> rates highest in dry months because evaporation increases with dryness and heat, and photosynthesis higher with more sun—luckily can store the </a:t>
            </a:r>
            <a:r>
              <a:rPr lang="en-US" baseline="0" dirty="0" err="1" smtClean="0"/>
              <a:t>raiwater</a:t>
            </a:r>
            <a:r>
              <a:rPr lang="en-US" baseline="0" dirty="0" smtClean="0"/>
              <a:t> until needed—used plant factor 0.3 for drought-tolerant—note demand is higher but rainfall not taken into account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AA186-43D1-4F23-A0BB-07BAACB1700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AA186-43D1-4F23-A0BB-07BAACB1700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AA186-43D1-4F23-A0BB-07BAACB1700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AA186-43D1-4F23-A0BB-07BAACB1700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AA186-43D1-4F23-A0BB-07BAACB1700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AA186-43D1-4F23-A0BB-07BAACB1700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Rainwater harvesting is the practice of collecting the water produced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rainfall events before it has a chance to run off into a river or stream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soak into the ground and become groundwater. </a:t>
            </a:r>
            <a:r>
              <a:rPr lang="en-US" dirty="0" err="1" smtClean="0"/>
              <a:t>Stormwater</a:t>
            </a:r>
            <a:r>
              <a:rPr lang="en-US" dirty="0" smtClean="0"/>
              <a:t> is water that accumulates on land as a result of storms, and can include runoff from urban areas such as roads and roofs; runoff decreases amt water percolating into land and restoring aquifers—increases volume/decreases</a:t>
            </a:r>
            <a:r>
              <a:rPr lang="en-US" baseline="0" dirty="0" smtClean="0"/>
              <a:t> quality of surface water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AA186-43D1-4F23-A0BB-07BAACB1700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precipitation falls over the land, it follows various routes. Some of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evaporates, returning to the atmosphere, some seeps into the ground, and the remainder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becomes surface water, traveling to oceans and lakes by way of rivers and streams.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Impervious surfaces associated with urbanization alter the natural amount of water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takes each route. The consequences of this change are a decrease in the volume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water that percolates into the ground, and a resulting increase in volume and decrease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 of surface water. These hydrological changes have significant implications for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quantity of fresh, clean water that is available for use by humans, fish and wildlife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AA186-43D1-4F23-A0BB-07BAACB1700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 urban</a:t>
            </a:r>
            <a:r>
              <a:rPr lang="en-US" baseline="0" dirty="0" smtClean="0"/>
              <a:t> water use down from 178 </a:t>
            </a:r>
            <a:r>
              <a:rPr lang="en-US" baseline="0" dirty="0" err="1" smtClean="0"/>
              <a:t>gpc</a:t>
            </a:r>
            <a:r>
              <a:rPr lang="en-US" baseline="0" dirty="0" smtClean="0"/>
              <a:t>/d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AA186-43D1-4F23-A0BB-07BAACB1700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numerous potential benefits and advantages from rainwater harvesting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(Krishna, 2003). Rainwater harvesting systems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provide a source of free water—the only costs would be for storage,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 and use;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provide water if there is no other source of water;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augment or replace limited quantities of groundwater;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provide good-quality water if groundwater quality is unacceptable;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provide water if tap charges are too high for water supply connection;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reduce storm water runoff;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reduce non-point source pollution;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reduce erosion in urban environments;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provide water that is naturally soft (no need for water softeners);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provide water that is pH neutral/slightly acidic;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provide water that is sodium-free, important for those on low-sodium diets;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provide good quality water for landscape irrigation;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provide water for non-potable indoor uses;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provide safe water for human consumption, after appropriate treatment;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help utilities in reducing peak demands in the summer;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help utilities in delaying the expansion of water treatment plants;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provide water for cooling and air-conditioning plants;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reduce the demands on groundwater;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provide water for fire protection;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save money for the consumer in utility bills.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Rainwater harvesting also provides several additional benefits. It can reduce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scaling build-up in hot water heaters, plumbing, faucets, and showerheads.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Rainwater requires less soap and detergent than most public water supplies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of its natural softness. In particular, use of rainwater can be valuable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hotel industry, helping them reduce their use of municipal water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supplies and the amount of detergents used for their daily laundry. Krishna,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J., 2003, An overview of rainwater harvesting systems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in the United States, Paper presented at the First American Rainwater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Harvesting Conference, Austin, TX.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Assuming a statewide average precipitation of 28 inches per year, the Texas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Rainwater Harvesting Evaluation Committee determined that capturing rainfall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percent of the total roof area in the state over the course of one year would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generate approximately 120,000 acre-feet of water. The committee compared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value to the 396 million acre-feet of water resulting from the 28 inches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rainfall over the entire state and found that the rainfall intercepted by rainwater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harvesting amounted to only 0.03 percent of the statewide rainfall total.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AA186-43D1-4F23-A0BB-07BAACB1700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AA186-43D1-4F23-A0BB-07BAACB1700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AA186-43D1-4F23-A0BB-07BAACB1700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Recycled plastic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atlantis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graf</a:t>
            </a:r>
            <a:r>
              <a:rPr lang="en-US" baseline="0" dirty="0" smtClean="0"/>
              <a:t> proprietary </a:t>
            </a:r>
            <a:r>
              <a:rPr lang="en-US" baseline="0" dirty="0" err="1" smtClean="0"/>
              <a:t>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AA186-43D1-4F23-A0BB-07BAACB1700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AA186-43D1-4F23-A0BB-07BAACB1700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F3EC-5841-421A-BA70-ADEFA58166BD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5407-5FE2-44AB-B523-743639036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F3EC-5841-421A-BA70-ADEFA58166BD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5407-5FE2-44AB-B523-743639036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F3EC-5841-421A-BA70-ADEFA58166BD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5407-5FE2-44AB-B523-743639036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4E5562-BDCC-4D7D-A76F-24C5F7F122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F3EC-5841-421A-BA70-ADEFA58166BD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5407-5FE2-44AB-B523-743639036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F3EC-5841-421A-BA70-ADEFA58166BD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5407-5FE2-44AB-B523-743639036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F3EC-5841-421A-BA70-ADEFA58166BD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5407-5FE2-44AB-B523-743639036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F3EC-5841-421A-BA70-ADEFA58166BD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5407-5FE2-44AB-B523-743639036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F3EC-5841-421A-BA70-ADEFA58166BD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5407-5FE2-44AB-B523-743639036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F3EC-5841-421A-BA70-ADEFA58166BD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5407-5FE2-44AB-B523-743639036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F3EC-5841-421A-BA70-ADEFA58166BD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5407-5FE2-44AB-B523-743639036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F3EC-5841-421A-BA70-ADEFA58166BD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5407-5FE2-44AB-B523-743639036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2F2FA">
                <a:alpha val="0"/>
              </a:srgbClr>
            </a:gs>
            <a:gs pos="100000">
              <a:schemeClr val="bg2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AF3EC-5841-421A-BA70-ADEFA58166BD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E5407-5FE2-44AB-B523-743639036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57" r:id="rId2"/>
    <p:sldLayoutId id="2147484458" r:id="rId3"/>
    <p:sldLayoutId id="2147484459" r:id="rId4"/>
    <p:sldLayoutId id="2147484460" r:id="rId5"/>
    <p:sldLayoutId id="2147484461" r:id="rId6"/>
    <p:sldLayoutId id="2147484462" r:id="rId7"/>
    <p:sldLayoutId id="2147484463" r:id="rId8"/>
    <p:sldLayoutId id="2147484464" r:id="rId9"/>
    <p:sldLayoutId id="2147484465" r:id="rId10"/>
    <p:sldLayoutId id="2147484466" r:id="rId11"/>
    <p:sldLayoutId id="214748446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diego.gov/water/conservation" TargetMode="External"/><Relationship Id="rId7" Type="http://schemas.openxmlformats.org/officeDocument/2006/relationships/hyperlink" Target="http://www.arcsa.org/RAINWATER-10-09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rvesth2o.com/" TargetMode="External"/><Relationship Id="rId5" Type="http://schemas.openxmlformats.org/officeDocument/2006/relationships/hyperlink" Target="http://socalwatersmart.com/index.php" TargetMode="External"/><Relationship Id="rId4" Type="http://schemas.openxmlformats.org/officeDocument/2006/relationships/hyperlink" Target="http://www.bewaterwise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npdes/pubs/gi_munichandbook_harvesting.pdf" TargetMode="External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asisdesign.net/greywater/law/california/" TargetMode="External"/><Relationship Id="rId5" Type="http://schemas.openxmlformats.org/officeDocument/2006/relationships/hyperlink" Target="http://www.h2ouse.org/" TargetMode="External"/><Relationship Id="rId4" Type="http://schemas.openxmlformats.org/officeDocument/2006/relationships/hyperlink" Target="http://www.whollyh2o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9144000" cy="2743200"/>
          </a:xfrm>
          <a:noFill/>
        </p:spPr>
        <p:txBody>
          <a:bodyPr/>
          <a:lstStyle/>
          <a:p>
            <a:r>
              <a:rPr lang="en-US" sz="4800" dirty="0" smtClean="0"/>
              <a:t>Water Conservation &amp;</a:t>
            </a:r>
            <a:br>
              <a:rPr lang="en-US" sz="4800" dirty="0" smtClean="0"/>
            </a:br>
            <a:r>
              <a:rPr lang="en-US" sz="4800" dirty="0" smtClean="0"/>
              <a:t>Reuse Strategies for </a:t>
            </a:r>
            <a:br>
              <a:rPr lang="en-US" sz="4800" dirty="0" smtClean="0"/>
            </a:br>
            <a:r>
              <a:rPr lang="en-US" sz="4800" dirty="0" smtClean="0"/>
              <a:t>Southern California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0" y="3810000"/>
            <a:ext cx="6400800" cy="2286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sz="2800" dirty="0" smtClean="0">
                <a:solidFill>
                  <a:schemeClr val="tx1"/>
                </a:solidFill>
              </a:rPr>
              <a:t>Rosalind Haselbeck </a:t>
            </a:r>
            <a:r>
              <a:rPr lang="en-US" sz="2800" dirty="0" smtClean="0">
                <a:solidFill>
                  <a:schemeClr val="tx1"/>
                </a:solidFill>
              </a:rPr>
              <a:t>&amp; Rich </a:t>
            </a:r>
            <a:r>
              <a:rPr lang="en-US" sz="2800" dirty="0" err="1" smtClean="0">
                <a:solidFill>
                  <a:schemeClr val="tx1"/>
                </a:solidFill>
              </a:rPr>
              <a:t>Alianelli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dirty="0" smtClean="0">
                <a:solidFill>
                  <a:schemeClr val="tx1"/>
                </a:solidFill>
              </a:rPr>
              <a:t/>
            </a:r>
            <a:br>
              <a:rPr dirty="0" smtClean="0">
                <a:solidFill>
                  <a:schemeClr val="tx1"/>
                </a:solidFill>
              </a:rPr>
            </a:br>
            <a:r>
              <a:rPr sz="2800" i="1" dirty="0" smtClean="0">
                <a:solidFill>
                  <a:schemeClr val="tx1"/>
                </a:solidFill>
              </a:rPr>
              <a:t>Building Green Futures Inc</a:t>
            </a:r>
            <a:r>
              <a:rPr sz="2800" dirty="0" smtClean="0">
                <a:solidFill>
                  <a:schemeClr val="tx1"/>
                </a:solidFill>
              </a:rPr>
              <a:t>.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September 23, </a:t>
            </a:r>
            <a:r>
              <a:rPr lang="en-US" sz="2800" dirty="0" smtClean="0">
                <a:solidFill>
                  <a:schemeClr val="tx1"/>
                </a:solidFill>
              </a:rPr>
              <a:t>2010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(619) 300-7114</a:t>
            </a:r>
            <a:endParaRPr sz="2800" dirty="0" smtClean="0">
              <a:solidFill>
                <a:schemeClr val="tx1"/>
              </a:solidFill>
            </a:endParaRPr>
          </a:p>
          <a:p>
            <a:endParaRPr lang="en-US" sz="2400" dirty="0" smtClean="0"/>
          </a:p>
        </p:txBody>
      </p:sp>
      <p:pic>
        <p:nvPicPr>
          <p:cNvPr id="8" name="Picture 7" descr="rainch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57425" cy="4429125"/>
          </a:xfrm>
          <a:prstGeom prst="rect">
            <a:avLst/>
          </a:prstGeom>
        </p:spPr>
      </p:pic>
      <p:pic>
        <p:nvPicPr>
          <p:cNvPr id="12" name="Picture 11" descr="building_green_futures_t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72200"/>
            <a:ext cx="1727200" cy="685800"/>
          </a:xfrm>
          <a:prstGeom prst="rect">
            <a:avLst/>
          </a:prstGeom>
        </p:spPr>
      </p:pic>
      <p:pic>
        <p:nvPicPr>
          <p:cNvPr id="7" name="Picture 6" descr="ARCSA AP 0.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4037" y="6172200"/>
            <a:ext cx="1071563" cy="685800"/>
          </a:xfrm>
          <a:prstGeom prst="rect">
            <a:avLst/>
          </a:prstGeom>
        </p:spPr>
      </p:pic>
      <p:pic>
        <p:nvPicPr>
          <p:cNvPr id="9" name="Picture 8" descr="GRP_logo_green-1 copy 0.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9900" y="6172200"/>
            <a:ext cx="9525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dirty="0" smtClean="0"/>
              <a:t>Components of </a:t>
            </a:r>
            <a:r>
              <a:rPr lang="en-US" dirty="0" smtClean="0"/>
              <a:t>R</a:t>
            </a:r>
            <a:r>
              <a:rPr dirty="0" smtClean="0"/>
              <a:t>ainwater </a:t>
            </a:r>
            <a:r>
              <a:rPr lang="en-US" dirty="0" smtClean="0"/>
              <a:t>H</a:t>
            </a:r>
            <a:r>
              <a:rPr dirty="0" smtClean="0"/>
              <a:t>arvesting for </a:t>
            </a:r>
            <a:r>
              <a:rPr lang="en-US" dirty="0" smtClean="0"/>
              <a:t>I</a:t>
            </a:r>
            <a:r>
              <a:rPr dirty="0" smtClean="0"/>
              <a:t>rrigation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81000" y="1238608"/>
            <a:ext cx="8458403" cy="5009792"/>
            <a:chOff x="381000" y="1238608"/>
            <a:chExt cx="8458403" cy="500979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1238608"/>
              <a:ext cx="8458200" cy="5009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5943600" y="2667000"/>
              <a:ext cx="2233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Roof catchment area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>
              <a:off x="7658100" y="3467100"/>
              <a:ext cx="3048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5791200" y="2971800"/>
              <a:ext cx="2286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553200" y="3124200"/>
              <a:ext cx="2286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Gutters &amp; downspout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77000" y="4572000"/>
              <a:ext cx="9541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Storage</a:t>
              </a:r>
            </a:p>
            <a:p>
              <a:r>
                <a:rPr lang="en-US" dirty="0" smtClean="0"/>
                <a:t>Tank </a:t>
              </a:r>
            </a:p>
            <a:p>
              <a:endParaRPr lang="en-US" dirty="0"/>
            </a:p>
          </p:txBody>
        </p:sp>
        <p:cxnSp>
          <p:nvCxnSpPr>
            <p:cNvPr id="19" name="Straight Arrow Connector 18"/>
            <p:cNvCxnSpPr>
              <a:endCxn id="17" idx="3"/>
            </p:cNvCxnSpPr>
            <p:nvPr/>
          </p:nvCxnSpPr>
          <p:spPr>
            <a:xfrm flipV="1">
              <a:off x="7010400" y="5033665"/>
              <a:ext cx="420707" cy="717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543800" y="5638800"/>
              <a:ext cx="1091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Overflow</a:t>
              </a:r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8115300" y="5372100"/>
              <a:ext cx="4572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400800" y="5867400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Pump</a:t>
              </a:r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6629400" y="5867400"/>
              <a:ext cx="2286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343400" y="5715000"/>
              <a:ext cx="2121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 drip system/hose</a:t>
              </a:r>
              <a:endParaRPr lang="en-US" dirty="0"/>
            </a:p>
          </p:txBody>
        </p:sp>
        <p:sp>
          <p:nvSpPr>
            <p:cNvPr id="35" name="Right Arrow 34"/>
            <p:cNvSpPr/>
            <p:nvPr/>
          </p:nvSpPr>
          <p:spPr>
            <a:xfrm flipH="1">
              <a:off x="4648200" y="5562600"/>
              <a:ext cx="13716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0" y="6488668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 Building Green Futures (www.buildinggreenfutures.com)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salind\Documents\Green Roof JOBS\Rainwater Harvesting\Rainwater Photos\rotonics-1600-30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2857500" cy="268605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Above-ground Tanks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333875"/>
            <a:ext cx="54864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watermate-sli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1219200"/>
            <a:ext cx="3733800" cy="2675890"/>
          </a:xfrm>
          <a:prstGeom prst="rect">
            <a:avLst/>
          </a:prstGeom>
        </p:spPr>
      </p:pic>
      <p:pic>
        <p:nvPicPr>
          <p:cNvPr id="8" name="Picture 7" descr="BH XL04 02 s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171950"/>
            <a:ext cx="3276600" cy="2457450"/>
          </a:xfrm>
          <a:prstGeom prst="rect">
            <a:avLst/>
          </a:prstGeom>
        </p:spPr>
      </p:pic>
      <p:pic>
        <p:nvPicPr>
          <p:cNvPr id="17410" name="Picture 2" descr="http://www.rainharvest.com/shop/images/waterwall-rainwater-tan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1219200"/>
            <a:ext cx="2210220" cy="2667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90600" y="3810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</a:t>
            </a:r>
            <a:r>
              <a:rPr lang="en-US" dirty="0" err="1" smtClean="0"/>
              <a:t>RainHarvest</a:t>
            </a:r>
            <a:r>
              <a:rPr lang="en-US" dirty="0" smtClean="0"/>
              <a:t> Systems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65648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BH Tanks Inc.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647700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Bushman Tanks USA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3886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</a:t>
            </a:r>
            <a:r>
              <a:rPr lang="en-US" dirty="0" err="1" smtClean="0"/>
              <a:t>Tankworks</a:t>
            </a:r>
            <a:r>
              <a:rPr lang="en-US" dirty="0" smtClean="0"/>
              <a:t> Australia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Below-ground Tanks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12920" y="3429000"/>
            <a:ext cx="3307080" cy="292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pill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143000"/>
            <a:ext cx="3073400" cy="2305050"/>
          </a:xfrm>
          <a:prstGeom prst="rect">
            <a:avLst/>
          </a:prstGeom>
        </p:spPr>
      </p:pic>
      <p:pic>
        <p:nvPicPr>
          <p:cNvPr id="15362" name="Picture 2" descr="http://www.globalspec.com/NpaPics/87/126488_121820072024_ExhibitPic_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038600"/>
            <a:ext cx="2819400" cy="2029968"/>
          </a:xfrm>
          <a:prstGeom prst="rect">
            <a:avLst/>
          </a:prstGeom>
          <a:noFill/>
        </p:spPr>
      </p:pic>
      <p:pic>
        <p:nvPicPr>
          <p:cNvPr id="15364" name="Picture 4" descr="http://www.rainwater-harvesting.co.uk/images/hercules_inde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143000"/>
            <a:ext cx="2257425" cy="17811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0" y="2971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Graf Rainwater Tanks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3505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Rainwater Collection Solutions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61076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Xerxes Fiberglass Tanks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6400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Atlantis Water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dirty="0" smtClean="0"/>
              <a:t>Using Earthworks</a:t>
            </a:r>
            <a:endParaRPr lang="en-US" dirty="0"/>
          </a:p>
        </p:txBody>
      </p:sp>
      <p:pic>
        <p:nvPicPr>
          <p:cNvPr id="6" name="Content Placeholder 3" descr="passive ir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7528" y="1371600"/>
            <a:ext cx="6788944" cy="4525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 Building Green Futures (www.buildinggreenfutures.com)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iteplan Layout1 (1).jpg"/>
          <p:cNvPicPr>
            <a:picLocks noGrp="1" noChangeAspect="1"/>
          </p:cNvPicPr>
          <p:nvPr>
            <p:ph/>
          </p:nvPr>
        </p:nvPicPr>
        <p:blipFill>
          <a:blip r:embed="rId3" cstate="print"/>
          <a:srcRect l="1558" t="4607" r="4674" b="6911"/>
          <a:stretch>
            <a:fillRect/>
          </a:stretch>
        </p:blipFill>
        <p:spPr>
          <a:xfrm rot="16200000">
            <a:off x="1738840" y="214840"/>
            <a:ext cx="5501713" cy="7022605"/>
          </a:xfrm>
        </p:spPr>
      </p:pic>
      <p:sp>
        <p:nvSpPr>
          <p:cNvPr id="8" name="Rectangle 7"/>
          <p:cNvSpPr/>
          <p:nvPr/>
        </p:nvSpPr>
        <p:spPr>
          <a:xfrm>
            <a:off x="381000" y="130314"/>
            <a:ext cx="73330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4000" dirty="0" smtClean="0">
                <a:latin typeface="+mj-lt"/>
              </a:rPr>
              <a:t>Sustainable Water Management</a:t>
            </a:r>
            <a:endParaRPr lang="en-US" sz="40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 Building Green Futures (www.buildinggreenfutures.com)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Estimating Supply &amp; Demand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 Building Green Futures (www.buildinggreenfutures.com)</a:t>
            </a:r>
            <a:endParaRPr lang="en-US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9552"/>
            <a:ext cx="9144000" cy="493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 tank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0"/>
            <a:ext cx="4572000" cy="6858000"/>
          </a:xfrm>
          <a:prstGeom prst="rect">
            <a:avLst/>
          </a:prstGeom>
        </p:spPr>
      </p:pic>
      <p:pic>
        <p:nvPicPr>
          <p:cNvPr id="6" name="Picture 5" descr="RA tank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100" y="2286000"/>
            <a:ext cx="3492500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381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latin typeface="+mj-lt"/>
              </a:rPr>
              <a:t>Project 1: An Above- ground System with a </a:t>
            </a:r>
          </a:p>
          <a:p>
            <a:r>
              <a:rPr lang="en-US" sz="3200" dirty="0" smtClean="0">
                <a:latin typeface="+mj-lt"/>
              </a:rPr>
              <a:t>550 gallon tank</a:t>
            </a:r>
            <a:endParaRPr lang="en-US" sz="32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 Building Green Futures (www.buildinggreenfutures.com)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tankworks sm.jpg"/>
          <p:cNvPicPr>
            <a:picLocks noGrp="1" noChangeAspect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4328583" y="685800"/>
            <a:ext cx="3901017" cy="5851525"/>
          </a:xfrm>
        </p:spPr>
      </p:pic>
      <p:sp>
        <p:nvSpPr>
          <p:cNvPr id="5" name="TextBox 4"/>
          <p:cNvSpPr txBox="1"/>
          <p:nvPr/>
        </p:nvSpPr>
        <p:spPr>
          <a:xfrm>
            <a:off x="457200" y="341055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Project 2: An Above-ground System with (2) 2,000 gallon tanks and French drains to landscape</a:t>
            </a:r>
            <a:endParaRPr lang="en-US" sz="3200" dirty="0">
              <a:latin typeface="+mj-lt"/>
            </a:endParaRPr>
          </a:p>
        </p:txBody>
      </p:sp>
      <p:pic>
        <p:nvPicPr>
          <p:cNvPr id="7" name="Picture 6" descr="lawrence overfl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0725" y="2983242"/>
            <a:ext cx="2441275" cy="35540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88668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 Building Green Futures (www.buildinggreenfutures.com)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" descr="pillow 2 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838200"/>
            <a:ext cx="8229600" cy="5486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Project 3: a Rainwater Pillow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77000"/>
            <a:ext cx="6513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Building Green Futures (www.buildinggreenfutures.com)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pillow 3 sm.jpg"/>
          <p:cNvPicPr>
            <a:picLocks noGrp="1" noChangeAspect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2621491" y="274638"/>
            <a:ext cx="3901017" cy="5851525"/>
          </a:xfrm>
        </p:spPr>
      </p:pic>
      <p:sp>
        <p:nvSpPr>
          <p:cNvPr id="4" name="Rectangle 3"/>
          <p:cNvSpPr/>
          <p:nvPr/>
        </p:nvSpPr>
        <p:spPr>
          <a:xfrm>
            <a:off x="0" y="6488668"/>
            <a:ext cx="6563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 Building Green Futures (www.buildinggreenfutures.com)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13" y="900113"/>
            <a:ext cx="8459787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upTanks cropp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8600" y="901700"/>
            <a:ext cx="6045200" cy="55374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53425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Project 4: A Modular Underground Storage System</a:t>
            </a:r>
            <a:endParaRPr lang="en-US" sz="32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6563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 Building Green Futures (www.buildinggreenfutures.com)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ske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791029"/>
            <a:ext cx="4572000" cy="3429000"/>
          </a:xfrm>
          <a:prstGeom prst="rect">
            <a:avLst/>
          </a:prstGeom>
        </p:spPr>
      </p:pic>
      <p:pic>
        <p:nvPicPr>
          <p:cNvPr id="7" name="Picture 6" descr="co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791029"/>
            <a:ext cx="4572000" cy="51525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88668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 Building Green Futures (www.buildinggreenfutures.com)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Autofit/>
          </a:bodyPr>
          <a:lstStyle/>
          <a:p>
            <a:r>
              <a:rPr lang="en-US" dirty="0" smtClean="0">
                <a:hlinkClick r:id="rId3"/>
              </a:rPr>
              <a:t>http://www.sandiego.gov/water/conservation</a:t>
            </a:r>
            <a:endParaRPr lang="en-US" dirty="0" smtClean="0"/>
          </a:p>
          <a:p>
            <a:pPr>
              <a:buNone/>
            </a:pPr>
            <a:r>
              <a:rPr lang="en-US" sz="2800" dirty="0" smtClean="0"/>
              <a:t>     Rainwater harvesting information; residential water surveys (free)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>
                <a:hlinkClick r:id="rId4"/>
              </a:rPr>
              <a:t>http://www.bewaterwise.com</a:t>
            </a:r>
            <a:r>
              <a:rPr lang="en-US" sz="3200" dirty="0" smtClean="0"/>
              <a:t> </a:t>
            </a:r>
            <a:r>
              <a:rPr lang="en-US" dirty="0" smtClean="0"/>
              <a:t>; Rebates and incentives (So Cal Metropolitan Water District)</a:t>
            </a:r>
            <a:endParaRPr lang="en-US" sz="2800" dirty="0" smtClean="0"/>
          </a:p>
          <a:p>
            <a:r>
              <a:rPr lang="en-US" dirty="0" smtClean="0">
                <a:hlinkClick r:id="rId5"/>
              </a:rPr>
              <a:t>http://socalwatersmart.com/index.php</a:t>
            </a:r>
            <a:r>
              <a:rPr lang="en-US" dirty="0" smtClean="0"/>
              <a:t>; </a:t>
            </a:r>
            <a:r>
              <a:rPr lang="en-US" sz="2800" dirty="0" smtClean="0"/>
              <a:t>Rebates/incentives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>
                <a:hlinkClick r:id="rId6"/>
              </a:rPr>
              <a:t>http://www.harvesth2o.com/</a:t>
            </a:r>
            <a:r>
              <a:rPr lang="en-US" sz="3200" dirty="0" smtClean="0"/>
              <a:t> </a:t>
            </a:r>
            <a:r>
              <a:rPr lang="en-US" dirty="0" smtClean="0"/>
              <a:t>; Online rainwater   harvesting community</a:t>
            </a:r>
            <a:endParaRPr lang="en-US" sz="2800" dirty="0" smtClean="0"/>
          </a:p>
          <a:p>
            <a:r>
              <a:rPr lang="en-US" dirty="0" smtClean="0">
                <a:hlinkClick r:id="rId7"/>
              </a:rPr>
              <a:t>http://www.arcsa.org/Rainwater-10-09.pdf</a:t>
            </a:r>
            <a:r>
              <a:rPr lang="en-US" dirty="0" smtClean="0"/>
              <a:t>;  </a:t>
            </a:r>
            <a:r>
              <a:rPr lang="en-US" sz="2800" dirty="0" smtClean="0"/>
              <a:t>Rainwater Catchment Standards ARCSA and ASPE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Resources;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91200"/>
          </a:xfrm>
        </p:spPr>
        <p:txBody>
          <a:bodyPr>
            <a:normAutofit fontScale="47500" lnSpcReduction="20000"/>
          </a:bodyPr>
          <a:lstStyle/>
          <a:p>
            <a:r>
              <a:rPr lang="en-US" sz="6700" dirty="0" smtClean="0">
                <a:hlinkClick r:id="rId3"/>
              </a:rPr>
              <a:t>http://www.epa.gov/npdes/pubs/gi_munichandbook_harvesting.pdf</a:t>
            </a:r>
            <a:r>
              <a:rPr lang="en-US" sz="6700" dirty="0" smtClean="0"/>
              <a:t>; </a:t>
            </a:r>
            <a:r>
              <a:rPr lang="en-US" sz="5900" dirty="0" smtClean="0"/>
              <a:t>EPA Rainwater Harvesting Guidelines</a:t>
            </a:r>
            <a:endParaRPr lang="en-US" sz="5900" dirty="0" smtClean="0">
              <a:hlinkClick r:id="rId4"/>
            </a:endParaRPr>
          </a:p>
          <a:p>
            <a:r>
              <a:rPr lang="en-US" sz="6700" dirty="0" smtClean="0">
                <a:hlinkClick r:id="rId4"/>
              </a:rPr>
              <a:t>http://www.whollyh2o.org</a:t>
            </a:r>
            <a:r>
              <a:rPr lang="en-US" sz="6700" dirty="0" smtClean="0"/>
              <a:t>; </a:t>
            </a:r>
            <a:r>
              <a:rPr lang="en-US" sz="5900" dirty="0" smtClean="0"/>
              <a:t>California’s Integrated Water Reuse Management Center</a:t>
            </a:r>
          </a:p>
          <a:p>
            <a:r>
              <a:rPr lang="en-US" sz="6700" dirty="0" smtClean="0">
                <a:hlinkClick r:id="rId5"/>
              </a:rPr>
              <a:t>http://www.h2ouse.org</a:t>
            </a:r>
            <a:r>
              <a:rPr lang="en-US" sz="6700" dirty="0" smtClean="0"/>
              <a:t>; </a:t>
            </a:r>
            <a:r>
              <a:rPr lang="en-US" sz="5900" dirty="0" smtClean="0"/>
              <a:t>California’s Urban Water Conservation Council</a:t>
            </a:r>
          </a:p>
          <a:p>
            <a:r>
              <a:rPr lang="en-US" sz="6700" dirty="0" smtClean="0">
                <a:hlinkClick r:id="rId6"/>
              </a:rPr>
              <a:t>http://www.oasisdesign.net/greywater/law/california/</a:t>
            </a:r>
            <a:r>
              <a:rPr lang="en-US" sz="6700" dirty="0" smtClean="0"/>
              <a:t>; </a:t>
            </a:r>
            <a:r>
              <a:rPr lang="en-US" sz="5900" dirty="0" smtClean="0"/>
              <a:t>California </a:t>
            </a:r>
            <a:r>
              <a:rPr lang="en-US" sz="5900" dirty="0" err="1" smtClean="0"/>
              <a:t>Graywater</a:t>
            </a:r>
            <a:r>
              <a:rPr lang="en-US" sz="5900" dirty="0" smtClean="0"/>
              <a:t> Policy Center</a:t>
            </a:r>
          </a:p>
          <a:p>
            <a:r>
              <a:rPr lang="en-US" sz="6700" i="1" dirty="0" smtClean="0"/>
              <a:t>Rainwater Harvesting for </a:t>
            </a:r>
            <a:r>
              <a:rPr lang="en-US" sz="6700" i="1" dirty="0" err="1" smtClean="0"/>
              <a:t>Drylands</a:t>
            </a:r>
            <a:r>
              <a:rPr lang="en-US" sz="6700" i="1" dirty="0" smtClean="0"/>
              <a:t> </a:t>
            </a:r>
            <a:r>
              <a:rPr lang="en-US" sz="6700" dirty="0" err="1" smtClean="0"/>
              <a:t>vol</a:t>
            </a:r>
            <a:r>
              <a:rPr lang="en-US" sz="6700" dirty="0" smtClean="0"/>
              <a:t> 1-3 </a:t>
            </a:r>
            <a:r>
              <a:rPr lang="en-US" sz="5900" dirty="0" smtClean="0"/>
              <a:t>by Brad Lancaster, </a:t>
            </a:r>
            <a:r>
              <a:rPr lang="en-US" sz="5900" dirty="0" err="1" smtClean="0"/>
              <a:t>Rainsource</a:t>
            </a:r>
            <a:r>
              <a:rPr lang="en-US" sz="5900" dirty="0" smtClean="0"/>
              <a:t> Press (2005-2011)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 descr="chapter_logo_gra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29600" y="5943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Stormwater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534400" cy="4267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According to the EPA, non-point source pollution(from </a:t>
            </a:r>
            <a:r>
              <a:rPr lang="en-US" dirty="0" err="1" smtClean="0"/>
              <a:t>stormwater</a:t>
            </a:r>
            <a:r>
              <a:rPr lang="en-US" dirty="0" smtClean="0"/>
              <a:t> runoff) is the leading remaining cause of water quality problems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Source: http://water.epa.gov/polwaste/nps/whatis.cfm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dirty="0" smtClean="0"/>
              <a:t>Water </a:t>
            </a:r>
            <a:r>
              <a:rPr lang="en-US" dirty="0" smtClean="0"/>
              <a:t>R</a:t>
            </a:r>
            <a:r>
              <a:rPr dirty="0" smtClean="0"/>
              <a:t>un-off: developed vs. natural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 http://www.coastal.ca.gov/nps/watercyclefacts.pdf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127760"/>
            <a:ext cx="6642337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90800" y="914400"/>
          <a:ext cx="3962400" cy="5029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/>
                <a:gridCol w="2000250"/>
              </a:tblGrid>
              <a:tr h="761176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 use</a:t>
                      </a:r>
                    </a:p>
                    <a:p>
                      <a:r>
                        <a:rPr lang="en-US" dirty="0" smtClean="0"/>
                        <a:t>GPC/day</a:t>
                      </a:r>
                      <a:endParaRPr lang="en-US" dirty="0"/>
                    </a:p>
                  </a:txBody>
                  <a:tcPr/>
                </a:tc>
              </a:tr>
              <a:tr h="755438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San Diego</a:t>
                      </a:r>
                      <a:endParaRPr lang="en-US" sz="1800" b="1" dirty="0"/>
                    </a:p>
                  </a:txBody>
                  <a:tcP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164</a:t>
                      </a:r>
                      <a:endParaRPr lang="en-US" sz="1800" b="1" dirty="0"/>
                    </a:p>
                  </a:txBody>
                  <a:tcPr>
                    <a:solidFill>
                      <a:srgbClr val="0099FF"/>
                    </a:solidFill>
                  </a:tcPr>
                </a:tc>
              </a:tr>
              <a:tr h="755438">
                <a:tc>
                  <a:txBody>
                    <a:bodyPr/>
                    <a:lstStyle/>
                    <a:p>
                      <a:r>
                        <a:rPr lang="en-US" sz="1800" b="1" u="none" dirty="0" smtClean="0"/>
                        <a:t>US</a:t>
                      </a:r>
                      <a:r>
                        <a:rPr lang="en-US" sz="1800" b="1" u="none" baseline="0" dirty="0" smtClean="0"/>
                        <a:t> average</a:t>
                      </a:r>
                      <a:endParaRPr lang="en-US" sz="18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152</a:t>
                      </a:r>
                      <a:endParaRPr lang="en-US" sz="1800" b="1" dirty="0"/>
                    </a:p>
                  </a:txBody>
                  <a:tcPr/>
                </a:tc>
              </a:tr>
              <a:tr h="43767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Japan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99</a:t>
                      </a:r>
                      <a:endParaRPr lang="en-US" sz="1800" b="1" dirty="0"/>
                    </a:p>
                  </a:txBody>
                  <a:tcPr/>
                </a:tc>
              </a:tr>
              <a:tr h="43767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Germany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51</a:t>
                      </a:r>
                      <a:endParaRPr lang="en-US" sz="1800" b="1" dirty="0"/>
                    </a:p>
                  </a:txBody>
                  <a:tcPr/>
                </a:tc>
              </a:tr>
              <a:tr h="755438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Nigeria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10</a:t>
                      </a:r>
                      <a:endParaRPr lang="en-US" sz="1800" b="1" dirty="0"/>
                    </a:p>
                  </a:txBody>
                  <a:tcPr/>
                </a:tc>
              </a:tr>
              <a:tr h="43767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Uganda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4</a:t>
                      </a:r>
                      <a:endParaRPr lang="en-US" sz="1800" b="1" dirty="0"/>
                    </a:p>
                  </a:txBody>
                  <a:tcPr/>
                </a:tc>
              </a:tr>
              <a:tr h="68868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Water</a:t>
                      </a:r>
                      <a:r>
                        <a:rPr lang="en-US" sz="1800" b="1" baseline="0" dirty="0" smtClean="0"/>
                        <a:t>  scarcity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&lt;13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Water Usage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6096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SDWA Annual Report 2009</a:t>
            </a:r>
            <a:endParaRPr lang="en-US" dirty="0"/>
          </a:p>
        </p:txBody>
      </p:sp>
      <p:pic>
        <p:nvPicPr>
          <p:cNvPr id="9" name="Picture 8" descr="building_green_futures_t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17272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672" y="952500"/>
            <a:ext cx="873865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211669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American Waterworks Association Research Foundation (AWWARF) </a:t>
            </a:r>
            <a:r>
              <a:rPr lang="en-US" i="1" dirty="0" smtClean="0"/>
              <a:t>Residential End Uses of Water</a:t>
            </a:r>
            <a:r>
              <a:rPr lang="en-US" dirty="0" smtClean="0"/>
              <a:t>, Denver, CO; 1999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83113"/>
            <a:ext cx="7391400" cy="56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52400" y="76200"/>
            <a:ext cx="9525000" cy="762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Example Commercial Building</a:t>
            </a:r>
            <a:br>
              <a:rPr lang="en-US" sz="3200" dirty="0" smtClean="0"/>
            </a:br>
            <a:r>
              <a:rPr lang="en-US" sz="3200" dirty="0" smtClean="0"/>
              <a:t> Indoor Rainwater Application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Benefits of Rainwater Harvesting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COMMUNITY</a:t>
            </a:r>
          </a:p>
          <a:p>
            <a:r>
              <a:rPr lang="en-US" dirty="0" smtClean="0"/>
              <a:t>Storm water management (reduces run off to storm drains)</a:t>
            </a:r>
          </a:p>
          <a:p>
            <a:pPr lvl="0"/>
            <a:r>
              <a:rPr lang="en-US" dirty="0" smtClean="0"/>
              <a:t>Reduces summer peak water demands (conserves water)</a:t>
            </a:r>
          </a:p>
          <a:p>
            <a:pPr lvl="0"/>
            <a:endParaRPr lang="en-US" dirty="0" smtClean="0"/>
          </a:p>
          <a:p>
            <a:pPr lvl="0">
              <a:buNone/>
            </a:pPr>
            <a:r>
              <a:rPr lang="en-US" dirty="0" smtClean="0"/>
              <a:t>INDIVIDUAL</a:t>
            </a:r>
          </a:p>
          <a:p>
            <a:r>
              <a:rPr lang="en-US" dirty="0" smtClean="0"/>
              <a:t>Superior water for irrigation (soft, non-alkaline)</a:t>
            </a:r>
          </a:p>
          <a:p>
            <a:r>
              <a:rPr lang="en-US" dirty="0" smtClean="0"/>
              <a:t>Lower water bills  (1</a:t>
            </a:r>
            <a:r>
              <a:rPr lang="en-US" baseline="30000" dirty="0" smtClean="0"/>
              <a:t>st</a:t>
            </a:r>
            <a:r>
              <a:rPr lang="en-US" dirty="0" smtClean="0"/>
              <a:t> tier)</a:t>
            </a:r>
          </a:p>
          <a:p>
            <a:r>
              <a:rPr lang="en-US" dirty="0" smtClean="0"/>
              <a:t>Possible rebates/incentives (AB 1834)</a:t>
            </a:r>
          </a:p>
          <a:p>
            <a:endParaRPr lang="en-US" dirty="0"/>
          </a:p>
        </p:txBody>
      </p:sp>
      <p:pic>
        <p:nvPicPr>
          <p:cNvPr id="5" name="Picture 4" descr="building_green_futures_t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17272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1066800" y="3124200"/>
            <a:ext cx="2286000" cy="23622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28600" y="304800"/>
            <a:ext cx="8686800" cy="6324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Franklin Gothic Medium" pitchFamily="34" charset="0"/>
              </a:rPr>
              <a:t>1” of rain on a 1,000 sq ft roof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3581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 pitchFamily="34" charset="0"/>
              </a:rPr>
              <a:t>=</a:t>
            </a:r>
            <a:endParaRPr lang="en-US" sz="2400" dirty="0">
              <a:latin typeface="Franklin Gothic Medium" pitchFamily="34" charset="0"/>
            </a:endParaRPr>
          </a:p>
        </p:txBody>
      </p:sp>
      <p:pic>
        <p:nvPicPr>
          <p:cNvPr id="21" name="Picture 20" descr="raind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4160" y="1219200"/>
            <a:ext cx="320040" cy="342900"/>
          </a:xfrm>
          <a:prstGeom prst="rect">
            <a:avLst/>
          </a:prstGeom>
        </p:spPr>
      </p:pic>
      <p:pic>
        <p:nvPicPr>
          <p:cNvPr id="23" name="Picture 22" descr="raind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2057400"/>
            <a:ext cx="320040" cy="342900"/>
          </a:xfrm>
          <a:prstGeom prst="rect">
            <a:avLst/>
          </a:prstGeom>
        </p:spPr>
      </p:pic>
      <p:pic>
        <p:nvPicPr>
          <p:cNvPr id="24" name="Picture 23" descr="raind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560" y="1447800"/>
            <a:ext cx="320040" cy="342900"/>
          </a:xfrm>
          <a:prstGeom prst="rect">
            <a:avLst/>
          </a:prstGeom>
        </p:spPr>
      </p:pic>
      <p:pic>
        <p:nvPicPr>
          <p:cNvPr id="25" name="Picture 24" descr="raind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8520" y="1676400"/>
            <a:ext cx="320040" cy="342900"/>
          </a:xfrm>
          <a:prstGeom prst="rect">
            <a:avLst/>
          </a:prstGeom>
        </p:spPr>
      </p:pic>
      <p:pic>
        <p:nvPicPr>
          <p:cNvPr id="26" name="Picture 25" descr="raind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828800"/>
            <a:ext cx="320040" cy="342900"/>
          </a:xfrm>
          <a:prstGeom prst="rect">
            <a:avLst/>
          </a:prstGeom>
        </p:spPr>
      </p:pic>
      <p:pic>
        <p:nvPicPr>
          <p:cNvPr id="27" name="Picture 26" descr="raind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8960" y="914400"/>
            <a:ext cx="320040" cy="342900"/>
          </a:xfrm>
          <a:prstGeom prst="rect">
            <a:avLst/>
          </a:prstGeom>
        </p:spPr>
      </p:pic>
      <p:pic>
        <p:nvPicPr>
          <p:cNvPr id="28" name="Picture 27" descr="raind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3560" y="1676400"/>
            <a:ext cx="320040" cy="342900"/>
          </a:xfrm>
          <a:prstGeom prst="rect">
            <a:avLst/>
          </a:prstGeom>
        </p:spPr>
      </p:pic>
      <p:pic>
        <p:nvPicPr>
          <p:cNvPr id="29" name="Picture 28" descr="raind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3160" y="1066800"/>
            <a:ext cx="320040" cy="342900"/>
          </a:xfrm>
          <a:prstGeom prst="rect">
            <a:avLst/>
          </a:prstGeom>
        </p:spPr>
      </p:pic>
      <p:pic>
        <p:nvPicPr>
          <p:cNvPr id="30" name="Picture 29" descr="raind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295400"/>
            <a:ext cx="320040" cy="342900"/>
          </a:xfrm>
          <a:prstGeom prst="rect">
            <a:avLst/>
          </a:prstGeom>
        </p:spPr>
      </p:pic>
      <p:pic>
        <p:nvPicPr>
          <p:cNvPr id="31" name="Picture 30" descr="raind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4960" y="914400"/>
            <a:ext cx="320040" cy="342900"/>
          </a:xfrm>
          <a:prstGeom prst="rect">
            <a:avLst/>
          </a:prstGeom>
        </p:spPr>
      </p:pic>
      <p:grpSp>
        <p:nvGrpSpPr>
          <p:cNvPr id="2" name="Group 45"/>
          <p:cNvGrpSpPr/>
          <p:nvPr/>
        </p:nvGrpSpPr>
        <p:grpSpPr>
          <a:xfrm>
            <a:off x="1371600" y="1524000"/>
            <a:ext cx="2590800" cy="3657600"/>
            <a:chOff x="914400" y="1752600"/>
            <a:chExt cx="2590800" cy="3657600"/>
          </a:xfrm>
        </p:grpSpPr>
        <p:sp>
          <p:nvSpPr>
            <p:cNvPr id="40" name="Isosceles Triangle 39"/>
            <p:cNvSpPr/>
            <p:nvPr/>
          </p:nvSpPr>
          <p:spPr>
            <a:xfrm>
              <a:off x="914400" y="1752600"/>
              <a:ext cx="2590800" cy="1371600"/>
            </a:xfrm>
            <a:prstGeom prst="triangl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66800" y="3124200"/>
              <a:ext cx="2286000" cy="2286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524000" y="34831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C1DF5"/>
                </a:solidFill>
                <a:latin typeface="Franklin Gothic Medium" pitchFamily="34" charset="0"/>
              </a:rPr>
              <a:t>1 inch of rain from </a:t>
            </a:r>
          </a:p>
          <a:p>
            <a:pPr algn="ctr"/>
            <a:r>
              <a:rPr lang="en-US" sz="2000" dirty="0" smtClean="0">
                <a:solidFill>
                  <a:srgbClr val="3C1DF5"/>
                </a:solidFill>
                <a:latin typeface="Franklin Gothic Medium" pitchFamily="34" charset="0"/>
              </a:rPr>
              <a:t>a 1,000 sq ft roof</a:t>
            </a:r>
            <a:endParaRPr lang="en-US" sz="2000" dirty="0">
              <a:solidFill>
                <a:srgbClr val="3C1DF5"/>
              </a:solidFill>
              <a:latin typeface="Franklin Gothic Medium" pitchFamily="34" charset="0"/>
            </a:endParaRPr>
          </a:p>
        </p:txBody>
      </p:sp>
      <p:pic>
        <p:nvPicPr>
          <p:cNvPr id="53" name="Picture 52" descr="raind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6360" y="1485900"/>
            <a:ext cx="320040" cy="342900"/>
          </a:xfrm>
          <a:prstGeom prst="rect">
            <a:avLst/>
          </a:prstGeom>
        </p:spPr>
      </p:pic>
      <p:pic>
        <p:nvPicPr>
          <p:cNvPr id="54" name="Picture 53" descr="raind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905000"/>
            <a:ext cx="320040" cy="342900"/>
          </a:xfrm>
          <a:prstGeom prst="rect">
            <a:avLst/>
          </a:prstGeom>
        </p:spPr>
      </p:pic>
      <p:pic>
        <p:nvPicPr>
          <p:cNvPr id="55" name="Picture 54" descr="raind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362200"/>
            <a:ext cx="320040" cy="342900"/>
          </a:xfrm>
          <a:prstGeom prst="rect">
            <a:avLst/>
          </a:prstGeom>
        </p:spPr>
      </p:pic>
      <p:pic>
        <p:nvPicPr>
          <p:cNvPr id="56" name="Picture 55" descr="raind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600200"/>
            <a:ext cx="320040" cy="342900"/>
          </a:xfrm>
          <a:prstGeom prst="rect">
            <a:avLst/>
          </a:prstGeom>
        </p:spPr>
      </p:pic>
      <p:pic>
        <p:nvPicPr>
          <p:cNvPr id="57" name="Picture 56" descr="raind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990600"/>
            <a:ext cx="320040" cy="342900"/>
          </a:xfrm>
          <a:prstGeom prst="rect">
            <a:avLst/>
          </a:prstGeom>
        </p:spPr>
      </p:pic>
      <p:pic>
        <p:nvPicPr>
          <p:cNvPr id="58" name="Picture 57" descr="raind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2560" y="1981200"/>
            <a:ext cx="320040" cy="34290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533400" y="5638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Medium" pitchFamily="34" charset="0"/>
              </a:rPr>
              <a:t>With 10 inches of rain in San Diego, this adds up to </a:t>
            </a:r>
          </a:p>
          <a:p>
            <a:pPr algn="ctr"/>
            <a:r>
              <a:rPr lang="en-US" sz="2400" dirty="0" smtClean="0">
                <a:latin typeface="Franklin Gothic Medium" pitchFamily="34" charset="0"/>
              </a:rPr>
              <a:t>&gt; 12,000 gallons per year for a typical 2,000 sq ft home! </a:t>
            </a:r>
            <a:endParaRPr lang="en-US" sz="2400" dirty="0">
              <a:latin typeface="Franklin Gothic Medium" pitchFamily="34" charset="0"/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764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6400" y="348311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C1DF5"/>
                </a:solidFill>
                <a:latin typeface="Franklin Gothic Medium" pitchFamily="34" charset="0"/>
              </a:rPr>
              <a:t>600 gallons</a:t>
            </a:r>
          </a:p>
          <a:p>
            <a:pPr algn="ctr"/>
            <a:r>
              <a:rPr lang="en-US" sz="2000" dirty="0" smtClean="0">
                <a:solidFill>
                  <a:srgbClr val="3C1DF5"/>
                </a:solidFill>
                <a:latin typeface="Franklin Gothic Medium" pitchFamily="34" charset="0"/>
              </a:rPr>
              <a:t> of water</a:t>
            </a:r>
            <a:endParaRPr lang="en-US" sz="2000" dirty="0">
              <a:solidFill>
                <a:srgbClr val="3C1DF5"/>
              </a:solidFill>
              <a:latin typeface="Franklin Gothic Medium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343400" y="3505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3C1DF5"/>
                </a:solidFill>
              </a:rPr>
              <a:t>=</a:t>
            </a:r>
            <a:endParaRPr lang="en-US" sz="4000" dirty="0">
              <a:solidFill>
                <a:srgbClr val="3C1DF5"/>
              </a:solidFill>
            </a:endParaRPr>
          </a:p>
        </p:txBody>
      </p:sp>
      <p:pic>
        <p:nvPicPr>
          <p:cNvPr id="32" name="Picture 31" descr="raindr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1371600"/>
            <a:ext cx="320040" cy="342900"/>
          </a:xfrm>
          <a:prstGeom prst="rect">
            <a:avLst/>
          </a:prstGeom>
        </p:spPr>
      </p:pic>
      <p:pic>
        <p:nvPicPr>
          <p:cNvPr id="34" name="Picture 33" descr="raindr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1447800"/>
            <a:ext cx="320040" cy="342900"/>
          </a:xfrm>
          <a:prstGeom prst="rect">
            <a:avLst/>
          </a:prstGeom>
        </p:spPr>
      </p:pic>
      <p:pic>
        <p:nvPicPr>
          <p:cNvPr id="35" name="Picture 34" descr="raindr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1828800"/>
            <a:ext cx="320040" cy="342900"/>
          </a:xfrm>
          <a:prstGeom prst="rect">
            <a:avLst/>
          </a:prstGeom>
        </p:spPr>
      </p:pic>
      <p:pic>
        <p:nvPicPr>
          <p:cNvPr id="36" name="Picture 35" descr="raindr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762000"/>
            <a:ext cx="320040" cy="342900"/>
          </a:xfrm>
          <a:prstGeom prst="rect">
            <a:avLst/>
          </a:prstGeom>
        </p:spPr>
      </p:pic>
      <p:pic>
        <p:nvPicPr>
          <p:cNvPr id="37" name="Picture 36" descr="raindr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2133600"/>
            <a:ext cx="320040" cy="34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53555</TotalTime>
  <Words>1183</Words>
  <Application>Microsoft Office PowerPoint</Application>
  <PresentationFormat>On-screen Show (4:3)</PresentationFormat>
  <Paragraphs>168</Paragraphs>
  <Slides>23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Water Conservation &amp; Reuse Strategies for  Southern California</vt:lpstr>
      <vt:lpstr>Slide 2</vt:lpstr>
      <vt:lpstr>Stormwater</vt:lpstr>
      <vt:lpstr>Water Run-off: developed vs. natural</vt:lpstr>
      <vt:lpstr>Water Usage</vt:lpstr>
      <vt:lpstr>Slide 6</vt:lpstr>
      <vt:lpstr>Example Commercial Building  Indoor Rainwater Application</vt:lpstr>
      <vt:lpstr>Benefits of Rainwater Harvesting</vt:lpstr>
      <vt:lpstr>Slide 9</vt:lpstr>
      <vt:lpstr>Components of Rainwater Harvesting for Irrigation</vt:lpstr>
      <vt:lpstr>Above-ground Tanks</vt:lpstr>
      <vt:lpstr>Below-ground Tanks</vt:lpstr>
      <vt:lpstr>Using Earthworks</vt:lpstr>
      <vt:lpstr>Slide 14</vt:lpstr>
      <vt:lpstr>Estimating Supply &amp; Demand</vt:lpstr>
      <vt:lpstr>Slide 16</vt:lpstr>
      <vt:lpstr>Slide 17</vt:lpstr>
      <vt:lpstr>Project 3: a Rainwater Pillow</vt:lpstr>
      <vt:lpstr>Slide 19</vt:lpstr>
      <vt:lpstr>Slide 20</vt:lpstr>
      <vt:lpstr>Slide 21</vt:lpstr>
      <vt:lpstr>Resources</vt:lpstr>
      <vt:lpstr>Resources; continued</vt:lpstr>
    </vt:vector>
  </TitlesOfParts>
  <Company>Sony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Roofs and Sustainability</dc:title>
  <dc:creator>Rosalind</dc:creator>
  <cp:lastModifiedBy>Rosalind Haselbeck</cp:lastModifiedBy>
  <cp:revision>992</cp:revision>
  <dcterms:created xsi:type="dcterms:W3CDTF">2010-05-31T20:56:31Z</dcterms:created>
  <dcterms:modified xsi:type="dcterms:W3CDTF">2010-09-23T21:03:29Z</dcterms:modified>
</cp:coreProperties>
</file>