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drawings/drawing1.xml" ContentType="application/vnd.openxmlformats-officedocument.drawingml.chartshape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Default Extension="xlsx" ContentType="application/vnd.openxmlformats-officedocument.spreadsheetml.sheet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62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view3D>
      <c:perspective val="30"/>
    </c:view3D>
    <c:plotArea>
      <c:layout/>
      <c:area3DChart>
        <c:grouping val="percentStacked"/>
        <c:axId val="470346632"/>
        <c:axId val="538266552"/>
        <c:axId val="0"/>
      </c:area3DChart>
      <c:catAx>
        <c:axId val="470346632"/>
        <c:scaling>
          <c:orientation val="minMax"/>
        </c:scaling>
        <c:axPos val="b"/>
        <c:numFmt formatCode="m/d/yy" sourceLinked="1"/>
        <c:tickLblPos val="nextTo"/>
        <c:crossAx val="538266552"/>
        <c:crosses val="autoZero"/>
        <c:auto val="1"/>
        <c:lblAlgn val="ctr"/>
        <c:lblOffset val="100"/>
      </c:catAx>
      <c:valAx>
        <c:axId val="538266552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470346632"/>
        <c:crosses val="autoZero"/>
        <c:crossBetween val="midCat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0.07564</cdr:y>
    </cdr:from>
    <cdr:to>
      <cdr:x>1</cdr:x>
      <cdr:y>1</cdr:y>
    </cdr:to>
    <cdr:pic>
      <cdr:nvPicPr>
        <cdr:cNvPr id="3" name="Picture 2" descr="8078740987_93b4e7bdf1_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 l="39275" t="73242"/>
        <a:stretch xmlns:a="http://schemas.openxmlformats.org/drawingml/2006/main">
          <a:fillRect/>
        </a:stretch>
      </cdr:blipFill>
      <cdr:spPr>
        <a:xfrm xmlns:a="http://schemas.openxmlformats.org/drawingml/2006/main">
          <a:off x="2656287" y="3588107"/>
          <a:ext cx="7093744" cy="4528464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2ED5-4C2E-9940-96BD-22C502E7AEC1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2ED5-4C2E-9940-96BD-22C502E7AEC1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321-FFA2-0548-BAA3-244A7EB87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2ED5-4C2E-9940-96BD-22C502E7AEC1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7CB42ED5-4C2E-9940-96BD-22C502E7AEC1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321-FFA2-0548-BAA3-244A7EB876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7CB42ED5-4C2E-9940-96BD-22C502E7AEC1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321-FFA2-0548-BAA3-244A7EB87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7CB42ED5-4C2E-9940-96BD-22C502E7AEC1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321-FFA2-0548-BAA3-244A7EB87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2ED5-4C2E-9940-96BD-22C502E7AEC1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321-FFA2-0548-BAA3-244A7EB87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2ED5-4C2E-9940-96BD-22C502E7AEC1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321-FFA2-0548-BAA3-244A7EB87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2ED5-4C2E-9940-96BD-22C502E7AEC1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321-FFA2-0548-BAA3-244A7EB87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2ED5-4C2E-9940-96BD-22C502E7AEC1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321-FFA2-0548-BAA3-244A7EB87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2ED5-4C2E-9940-96BD-22C502E7AEC1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321-FFA2-0548-BAA3-244A7EB87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2ED5-4C2E-9940-96BD-22C502E7AEC1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321-FFA2-0548-BAA3-244A7EB8760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2ED5-4C2E-9940-96BD-22C502E7AEC1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321-FFA2-0548-BAA3-244A7EB876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2ED5-4C2E-9940-96BD-22C502E7AEC1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321-FFA2-0548-BAA3-244A7EB876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2ED5-4C2E-9940-96BD-22C502E7AEC1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321-FFA2-0548-BAA3-244A7EB876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2ED5-4C2E-9940-96BD-22C502E7AEC1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321-FFA2-0548-BAA3-244A7EB87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CB42ED5-4C2E-9940-96BD-22C502E7AEC1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D7E0321-FFA2-0548-BAA3-244A7EB87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eb.mit.edu/12.000/www/m2012/finalwebsite/problem/coloradoriver.shtml" TargetMode="External"/><Relationship Id="rId4" Type="http://schemas.openxmlformats.org/officeDocument/2006/relationships/hyperlink" Target="http://wwd.surfrider.org/2011/from-toilets-to-tap-how-we-get-tap-water-from-sewage/" TargetMode="External"/><Relationship Id="rId5" Type="http://schemas.openxmlformats.org/officeDocument/2006/relationships/hyperlink" Target="http://www.ibm.com/smarterplanet/ca/en/water_management/ideas/index.html" TargetMode="External"/><Relationship Id="rId6" Type="http://schemas.openxmlformats.org/officeDocument/2006/relationships/hyperlink" Target="http://www.awarenessideas.com/AI-whmag006-Water-Costs-Make-Every-Drop-Count-p/ai-whmag006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lickr.com/photos/uniontribgraphics/8078740987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graphy.nationalgeographic.com/photography/enlarge/mudflat-colorado-river-delta.html" TargetMode="External"/><Relationship Id="rId4" Type="http://schemas.openxmlformats.org/officeDocument/2006/relationships/hyperlink" Target="http://ngm.nationalgeographic.com/visions/field-test/chasing-water%23/2" TargetMode="External"/><Relationship Id="rId5" Type="http://schemas.openxmlformats.org/officeDocument/2006/relationships/hyperlink" Target="http://bv.com/Home/news/thought-leadership/water-issues/making-the-colorado-river-sustainable-for-seven-states" TargetMode="External"/><Relationship Id="rId6" Type="http://schemas.openxmlformats.org/officeDocument/2006/relationships/hyperlink" Target="http://greatecology.com/san-diegos-water-plan-30-year-agreement/" TargetMode="External"/><Relationship Id="rId7" Type="http://schemas.openxmlformats.org/officeDocument/2006/relationships/hyperlink" Target="http://web.mit.edu/12.000/www/m2012/finalwebsite/problem/coloradoriver.s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atershedmovi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3448" y="471714"/>
            <a:ext cx="6498158" cy="49412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3448" y="4816036"/>
            <a:ext cx="6762749" cy="1752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Key Take-Away Points from the </a:t>
            </a:r>
            <a:r>
              <a:rPr lang="en-US" sz="3200" dirty="0" smtClean="0"/>
              <a:t>Film </a:t>
            </a:r>
            <a:endParaRPr lang="en-US" sz="3200" dirty="0"/>
          </a:p>
        </p:txBody>
      </p:sp>
      <p:pic>
        <p:nvPicPr>
          <p:cNvPr id="7" name="Picture 6" descr="231a11c79d73abb7f2952f8d3152f6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661" y="965839"/>
            <a:ext cx="6565536" cy="3693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400" dirty="0" smtClean="0"/>
              <a:t>Slide 5:</a:t>
            </a:r>
          </a:p>
          <a:p>
            <a:pPr lvl="1"/>
            <a:r>
              <a:rPr lang="en-US" sz="1400" dirty="0" smtClean="0">
                <a:hlinkClick r:id="rId2"/>
              </a:rPr>
              <a:t>http://www.flickr.com/photos/uniontribgraphics/8078740987/</a:t>
            </a:r>
            <a:endParaRPr lang="en-US" sz="1400" dirty="0" smtClean="0"/>
          </a:p>
          <a:p>
            <a:r>
              <a:rPr lang="en-US" sz="1400" dirty="0" smtClean="0"/>
              <a:t>Slide 6:</a:t>
            </a:r>
          </a:p>
          <a:p>
            <a:pPr lvl="1"/>
            <a:r>
              <a:rPr lang="en-US" sz="1400" dirty="0" smtClean="0">
                <a:hlinkClick r:id="rId3"/>
              </a:rPr>
              <a:t>http://web.mit.edu/12.000/www/m2012/finalwebsite/problem/coloradoriver.shtml</a:t>
            </a:r>
            <a:endParaRPr lang="en-US" sz="1400" dirty="0" smtClean="0"/>
          </a:p>
          <a:p>
            <a:r>
              <a:rPr lang="en-US" sz="1400" dirty="0" smtClean="0"/>
              <a:t>Slide 7:</a:t>
            </a:r>
          </a:p>
          <a:p>
            <a:pPr lvl="1"/>
            <a:r>
              <a:rPr lang="en-US" sz="1400" dirty="0" smtClean="0">
                <a:hlinkClick r:id="rId4"/>
              </a:rPr>
              <a:t>http://wwd.surfrider.org/2011/from-toilets-to-tap-how-we-get-tap-water-from-sewage/</a:t>
            </a:r>
            <a:endParaRPr lang="en-US" sz="1400" dirty="0" smtClean="0"/>
          </a:p>
          <a:p>
            <a:r>
              <a:rPr lang="en-US" sz="1400" dirty="0" smtClean="0"/>
              <a:t>Slide 8: </a:t>
            </a:r>
          </a:p>
          <a:p>
            <a:pPr lvl="1"/>
            <a:r>
              <a:rPr lang="en-US" sz="1400" dirty="0" smtClean="0">
                <a:hlinkClick r:id="rId5"/>
              </a:rPr>
              <a:t>http://www.ibm.com/smarterplanet/ca/en/water_management/ideas/index.html</a:t>
            </a:r>
            <a:endParaRPr lang="en-US" sz="1400" dirty="0" smtClean="0"/>
          </a:p>
          <a:p>
            <a:pPr lvl="1"/>
            <a:r>
              <a:rPr lang="en-US" sz="1400" dirty="0" smtClean="0">
                <a:hlinkClick r:id="rId6"/>
              </a:rPr>
              <a:t>http://www.awarenessideas.com/AI-whmag006-Water-Costs-Make-Every-Drop-Count-p/ai-whmag006.</a:t>
            </a:r>
            <a:r>
              <a:rPr lang="en-US" sz="1400" dirty="0" smtClean="0">
                <a:hlinkClick r:id="rId6"/>
              </a:rPr>
              <a:t>htm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pPr lvl="1">
              <a:buNone/>
            </a:pPr>
            <a:endParaRPr lang="en-US" sz="1400" dirty="0" smtClean="0"/>
          </a:p>
          <a:p>
            <a:pPr lvl="5">
              <a:buNone/>
            </a:pPr>
            <a:r>
              <a:rPr lang="en-US" sz="1400" dirty="0" smtClean="0"/>
              <a:t>				              </a:t>
            </a:r>
            <a:r>
              <a:rPr lang="en-US" sz="1100" dirty="0" smtClean="0"/>
              <a:t>Presentation By: Brittany Fischer </a:t>
            </a:r>
          </a:p>
          <a:p>
            <a:pPr lvl="1">
              <a:buNone/>
            </a:pPr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1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Dried River Basin</a:t>
            </a:r>
            <a:endParaRPr lang="en-US" dirty="0"/>
          </a:p>
        </p:txBody>
      </p:sp>
      <p:pic>
        <p:nvPicPr>
          <p:cNvPr id="7" name="Content Placeholder 6" descr="mudflat-colorado-river-delta-747791-sw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4143412" y="983600"/>
            <a:ext cx="4668429" cy="2625991"/>
          </a:xfrm>
        </p:spPr>
      </p:pic>
      <p:pic>
        <p:nvPicPr>
          <p:cNvPr id="8" name="Content Placeholder 7" descr="10-colorado-river-delta-620.jpg"/>
          <p:cNvPicPr>
            <a:picLocks noGrp="1" noChangeAspect="1"/>
          </p:cNvPicPr>
          <p:nvPr>
            <p:ph sz="half" idx="13"/>
          </p:nvPr>
        </p:nvPicPr>
        <p:blipFill>
          <a:blip r:embed="rId3"/>
          <a:srcRect l="-8495" r="-8495"/>
          <a:stretch>
            <a:fillRect/>
          </a:stretch>
        </p:blipFill>
        <p:spPr>
          <a:xfrm>
            <a:off x="4437062" y="3991816"/>
            <a:ext cx="4225141" cy="2376642"/>
          </a:xfrm>
        </p:spPr>
      </p:pic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 smtClean="0"/>
              <a:t>The Colorado River used to run in through the ocean until 1998</a:t>
            </a:r>
          </a:p>
          <a:p>
            <a:pPr lvl="1"/>
            <a:r>
              <a:rPr lang="en-US" dirty="0" smtClean="0"/>
              <a:t>Since then the river hasn’t reached it’s delta</a:t>
            </a:r>
          </a:p>
          <a:p>
            <a:r>
              <a:rPr lang="en-US" dirty="0" smtClean="0"/>
              <a:t>2% increase in water will allow the Colorado River to reach it’s delta and increase wetlands, which were reduced by 95% when the dam was built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Water Supply</a:t>
            </a:r>
            <a:endParaRPr lang="en-US" dirty="0"/>
          </a:p>
        </p:txBody>
      </p:sp>
      <p:pic>
        <p:nvPicPr>
          <p:cNvPr id="10" name="Content Placeholder 9" descr="making-the-colorado-river-sustainable-for-seven-states-image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0345" r="-20345"/>
          <a:stretch>
            <a:fillRect/>
          </a:stretch>
        </p:blipFill>
        <p:spPr>
          <a:xfrm>
            <a:off x="4038504" y="742529"/>
            <a:ext cx="4773337" cy="2685002"/>
          </a:xfrm>
        </p:spPr>
      </p:pic>
      <p:pic>
        <p:nvPicPr>
          <p:cNvPr id="26" name="Content Placeholder 25" descr="One-Water-Acre-Foot.jpg"/>
          <p:cNvPicPr>
            <a:picLocks noGrp="1" noChangeAspect="1"/>
          </p:cNvPicPr>
          <p:nvPr>
            <p:ph sz="half" idx="13"/>
          </p:nvPr>
        </p:nvPicPr>
        <p:blipFill>
          <a:blip r:embed="rId3"/>
          <a:srcRect t="-12142" b="-12142"/>
          <a:stretch>
            <a:fillRect/>
          </a:stretch>
        </p:blipFill>
        <p:spPr>
          <a:xfrm>
            <a:off x="4151068" y="3427531"/>
            <a:ext cx="4660773" cy="2621685"/>
          </a:xfrm>
        </p:spPr>
      </p:pic>
      <p:sp>
        <p:nvSpPr>
          <p:cNvPr id="25" name="Content Placeholder 24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371606" cy="4219575"/>
          </a:xfrm>
        </p:spPr>
        <p:txBody>
          <a:bodyPr/>
          <a:lstStyle/>
          <a:p>
            <a:r>
              <a:rPr lang="en-US" dirty="0" smtClean="0"/>
              <a:t>The Colorado River runs through 7 </a:t>
            </a:r>
            <a:r>
              <a:rPr lang="en-US" dirty="0" smtClean="0"/>
              <a:t>states, </a:t>
            </a:r>
            <a:r>
              <a:rPr lang="en-US" dirty="0" smtClean="0"/>
              <a:t>which supplies water for 3 billion people</a:t>
            </a:r>
          </a:p>
          <a:p>
            <a:pPr lvl="0"/>
            <a:r>
              <a:rPr lang="en-US" dirty="0" smtClean="0"/>
              <a:t>Average person in basin uses over 200 gallons of water a day vs. average Navajo used 60 gallons a day</a:t>
            </a:r>
          </a:p>
          <a:p>
            <a:pPr lvl="1"/>
            <a:r>
              <a:rPr lang="en-US" dirty="0" smtClean="0"/>
              <a:t>The Navajo learned water conservation from their elders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l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51" y="386563"/>
            <a:ext cx="8079001" cy="5985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40" y="739775"/>
            <a:ext cx="3657600" cy="747054"/>
          </a:xfrm>
        </p:spPr>
        <p:txBody>
          <a:bodyPr/>
          <a:lstStyle/>
          <a:p>
            <a:r>
              <a:rPr lang="en-US" dirty="0" smtClean="0"/>
              <a:t>Water Usage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057139" y="739775"/>
          <a:ext cx="4709811" cy="489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2977801" cy="3822700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/>
              <a:buChar char="•"/>
            </a:pPr>
            <a:r>
              <a:rPr lang="en-US" dirty="0" smtClean="0"/>
              <a:t> 60% of clean water is used on landscaping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 Fossil fuel extraction and processing uses 57 billion gallons of water from the Colorado River yearly</a:t>
            </a:r>
          </a:p>
          <a:p>
            <a:pPr lvl="1">
              <a:buFont typeface="Arial"/>
              <a:buChar char="•"/>
            </a:pPr>
            <a:r>
              <a:rPr lang="en-US" sz="1514" dirty="0" smtClean="0"/>
              <a:t>That is</a:t>
            </a:r>
            <a:r>
              <a:rPr lang="en-US" sz="1514" dirty="0" smtClean="0"/>
              <a:t> about 174,926 acre feet of water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 15% of the Colorado River is used on Cities and Industries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 The demand of the water is soon going to out compete for it’s supply </a:t>
            </a:r>
          </a:p>
          <a:p>
            <a:pPr algn="l"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55" y="828905"/>
            <a:ext cx="8257116" cy="4971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m-toilets-to-tap-1-1024x6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70" y="424816"/>
            <a:ext cx="7902604" cy="48571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670" y="5521680"/>
            <a:ext cx="7902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 billion gallons of fresh, drinking water is used to flush a toilet. Rather than wasting clean water, here is how it could be recycled.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370464"/>
            <a:ext cx="3657600" cy="1162050"/>
          </a:xfrm>
        </p:spPr>
        <p:txBody>
          <a:bodyPr/>
          <a:lstStyle/>
          <a:p>
            <a:r>
              <a:rPr lang="en-US" dirty="0" smtClean="0"/>
              <a:t>Ways to Save Water</a:t>
            </a:r>
            <a:endParaRPr lang="en-US" dirty="0"/>
          </a:p>
        </p:txBody>
      </p:sp>
      <p:pic>
        <p:nvPicPr>
          <p:cNvPr id="8" name="Content Placeholder 7" descr="27000-faucet-dripping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7981" b="-47981"/>
          <a:stretch>
            <a:fillRect/>
          </a:stretch>
        </p:blipFill>
        <p:spPr>
          <a:xfrm>
            <a:off x="4437064" y="-811494"/>
            <a:ext cx="4155916" cy="6032063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779464" y="1532514"/>
            <a:ext cx="3657600" cy="3822700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dirty="0" smtClean="0"/>
              <a:t> Fix leaky faucets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 Grey water is a great way to recycle and conserve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 Collect extra shower water and use it to water plants vs. using sprinkler system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 Charge extra for wasted water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 If there was a higher price, people wouldn’t want to waste as much and will learn to have more appreciation for water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 This is currently done in Minnesota </a:t>
            </a:r>
          </a:p>
        </p:txBody>
      </p:sp>
      <p:pic>
        <p:nvPicPr>
          <p:cNvPr id="9" name="Picture 8" descr="whmag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200" y="3950507"/>
            <a:ext cx="2540123" cy="2540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779463" y="1425388"/>
            <a:ext cx="7583487" cy="4612342"/>
          </a:xfrm>
        </p:spPr>
        <p:txBody>
          <a:bodyPr>
            <a:no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Slide 1: </a:t>
            </a:r>
          </a:p>
          <a:p>
            <a:pPr lvl="1"/>
            <a:r>
              <a:rPr lang="en-US" sz="1400" dirty="0" smtClean="0">
                <a:hlinkClick r:id="rId2"/>
              </a:rPr>
              <a:t>http://watershedmovie.com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Slide 2:</a:t>
            </a:r>
          </a:p>
          <a:p>
            <a:pPr lvl="1"/>
            <a:r>
              <a:rPr lang="en-US" sz="1400" b="1" dirty="0" smtClean="0">
                <a:hlinkClick r:id="rId3"/>
              </a:rPr>
              <a:t>http://photography.nationalgeographic.com/photography/enlarge/mudflat-colorado-river-</a:t>
            </a:r>
            <a:r>
              <a:rPr lang="en-US" sz="1400" b="1" dirty="0" smtClean="0">
                <a:hlinkClick r:id="rId3"/>
              </a:rPr>
              <a:t>delta.html</a:t>
            </a:r>
            <a:endParaRPr lang="en-US" sz="1400" b="1" dirty="0" smtClean="0"/>
          </a:p>
          <a:p>
            <a:pPr lvl="1"/>
            <a:r>
              <a:rPr lang="en-US" sz="1400" b="1" dirty="0" smtClean="0">
                <a:hlinkClick r:id="rId4"/>
              </a:rPr>
              <a:t>http://ngm.nationalgeographic.com/visions/field-test/chasing-water#/</a:t>
            </a:r>
            <a:r>
              <a:rPr lang="en-US" sz="1400" b="1" dirty="0" smtClean="0">
                <a:hlinkClick r:id="rId4"/>
              </a:rPr>
              <a:t>2</a:t>
            </a:r>
            <a:endParaRPr lang="en-US" sz="1400" b="1" dirty="0" smtClean="0"/>
          </a:p>
          <a:p>
            <a:r>
              <a:rPr lang="en-US" sz="1400" dirty="0" smtClean="0"/>
              <a:t>Slide 3:</a:t>
            </a:r>
          </a:p>
          <a:p>
            <a:pPr lvl="1"/>
            <a:r>
              <a:rPr lang="en-US" sz="1400" u="sng" dirty="0" smtClean="0">
                <a:hlinkClick r:id="rId5"/>
              </a:rPr>
              <a:t>http://bv.com/Home/news/thought-leadership/water-issues/making-the-colorado-river-sustainable-for-seven-states</a:t>
            </a:r>
            <a:r>
              <a:rPr lang="en-US" sz="1400" dirty="0" smtClean="0"/>
              <a:t> </a:t>
            </a:r>
            <a:endParaRPr lang="en-US" sz="1400" dirty="0" smtClean="0"/>
          </a:p>
          <a:p>
            <a:pPr lvl="1"/>
            <a:r>
              <a:rPr lang="en-US" sz="1400" u="sng" dirty="0" smtClean="0">
                <a:hlinkClick r:id="rId6"/>
              </a:rPr>
              <a:t>http://greatecology.com/san-diegos-water-plan-30-year-agreement/</a:t>
            </a:r>
            <a:r>
              <a:rPr lang="en-US" sz="1400" dirty="0" smtClean="0"/>
              <a:t>	</a:t>
            </a:r>
          </a:p>
          <a:p>
            <a:r>
              <a:rPr lang="en-US" sz="1400" dirty="0" smtClean="0"/>
              <a:t>Slide </a:t>
            </a:r>
            <a:r>
              <a:rPr lang="en-US" sz="1400" dirty="0" smtClean="0"/>
              <a:t>4</a:t>
            </a:r>
            <a:r>
              <a:rPr lang="en-US" sz="1400" dirty="0" smtClean="0"/>
              <a:t>:</a:t>
            </a:r>
          </a:p>
          <a:p>
            <a:pPr lvl="1"/>
            <a:r>
              <a:rPr lang="en-US" sz="1400" dirty="0" smtClean="0">
                <a:hlinkClick r:id="rId7"/>
              </a:rPr>
              <a:t>http://web.mit.edu/12.000/www/m2012/finalwebsite/problem/</a:t>
            </a:r>
            <a:r>
              <a:rPr lang="en-US" sz="1400" dirty="0" smtClean="0">
                <a:hlinkClick r:id="rId7"/>
              </a:rPr>
              <a:t>coloradoriver.shtml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1542</TotalTime>
  <Words>525</Words>
  <Application>Microsoft Macintosh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Revolution</vt:lpstr>
      <vt:lpstr>Slide 1</vt:lpstr>
      <vt:lpstr>Dried River Basin</vt:lpstr>
      <vt:lpstr>Water Supply</vt:lpstr>
      <vt:lpstr>Slide 4</vt:lpstr>
      <vt:lpstr>Water Usage</vt:lpstr>
      <vt:lpstr>Slide 6</vt:lpstr>
      <vt:lpstr>Slide 7</vt:lpstr>
      <vt:lpstr>Ways to Save Water</vt:lpstr>
      <vt:lpstr>Sources</vt:lpstr>
      <vt:lpstr>Sources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Brittany Fischer</dc:creator>
  <cp:lastModifiedBy>Brittany Fischer</cp:lastModifiedBy>
  <cp:revision>11</cp:revision>
  <dcterms:created xsi:type="dcterms:W3CDTF">2013-01-24T17:45:49Z</dcterms:created>
  <dcterms:modified xsi:type="dcterms:W3CDTF">2013-01-25T19:19:29Z</dcterms:modified>
</cp:coreProperties>
</file>